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handoutMasterIdLst>
    <p:handoutMasterId r:id="rId15"/>
  </p:handoutMasterIdLst>
  <p:sldIdLst>
    <p:sldId id="287" r:id="rId2"/>
    <p:sldId id="260" r:id="rId3"/>
    <p:sldId id="319" r:id="rId4"/>
    <p:sldId id="354" r:id="rId5"/>
    <p:sldId id="344" r:id="rId6"/>
    <p:sldId id="345" r:id="rId7"/>
    <p:sldId id="348" r:id="rId8"/>
    <p:sldId id="270" r:id="rId9"/>
    <p:sldId id="358" r:id="rId10"/>
    <p:sldId id="349" r:id="rId11"/>
    <p:sldId id="359" r:id="rId12"/>
    <p:sldId id="286" r:id="rId13"/>
  </p:sldIdLst>
  <p:sldSz cx="12192000" cy="6858000"/>
  <p:notesSz cx="6858000" cy="9144000"/>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388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6E72"/>
    <a:srgbClr val="9192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p:restoredTop sz="94660"/>
  </p:normalViewPr>
  <p:slideViewPr>
    <p:cSldViewPr snapToGrid="0">
      <p:cViewPr varScale="1">
        <p:scale>
          <a:sx n="83" d="100"/>
          <a:sy n="83" d="100"/>
        </p:scale>
        <p:origin x="614" y="58"/>
      </p:cViewPr>
      <p:guideLst>
        <p:guide orient="horz" pos="2160"/>
        <p:guide pos="3886"/>
      </p:guideLst>
    </p:cSldViewPr>
  </p:slideViewPr>
  <p:notesTextViewPr>
    <p:cViewPr>
      <p:scale>
        <a:sx n="1" d="1"/>
        <a:sy n="1" d="1"/>
      </p:scale>
      <p:origin x="0" y="0"/>
    </p:cViewPr>
  </p:notesTextViewPr>
  <p:sorterViewPr showFormatting="0">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rghya H" userId="8c466aa0b5677618" providerId="LiveId" clId="{BA6D91B8-2CA2-4DB3-BDF3-7DA520896CC2}"/>
    <pc:docChg chg="custSel addSld modSld">
      <pc:chgData name="Anarghya H" userId="8c466aa0b5677618" providerId="LiveId" clId="{BA6D91B8-2CA2-4DB3-BDF3-7DA520896CC2}" dt="2019-11-30T06:17:49.061" v="49" actId="1076"/>
      <pc:docMkLst>
        <pc:docMk/>
      </pc:docMkLst>
      <pc:sldChg chg="addSp delSp modSp">
        <pc:chgData name="Anarghya H" userId="8c466aa0b5677618" providerId="LiveId" clId="{BA6D91B8-2CA2-4DB3-BDF3-7DA520896CC2}" dt="2019-11-30T06:17:49.061" v="49" actId="1076"/>
        <pc:sldMkLst>
          <pc:docMk/>
          <pc:sldMk cId="0" sldId="358"/>
        </pc:sldMkLst>
        <pc:spChg chg="mod">
          <ac:chgData name="Anarghya H" userId="8c466aa0b5677618" providerId="LiveId" clId="{BA6D91B8-2CA2-4DB3-BDF3-7DA520896CC2}" dt="2019-11-30T06:17:26.753" v="45" actId="1076"/>
          <ac:spMkLst>
            <pc:docMk/>
            <pc:sldMk cId="0" sldId="358"/>
            <ac:spMk id="2" creationId="{00000000-0000-0000-0000-000000000000}"/>
          </ac:spMkLst>
        </pc:spChg>
        <pc:spChg chg="del">
          <ac:chgData name="Anarghya H" userId="8c466aa0b5677618" providerId="LiveId" clId="{BA6D91B8-2CA2-4DB3-BDF3-7DA520896CC2}" dt="2019-11-30T06:17:17.047" v="44" actId="478"/>
          <ac:spMkLst>
            <pc:docMk/>
            <pc:sldMk cId="0" sldId="358"/>
            <ac:spMk id="4" creationId="{00000000-0000-0000-0000-000000000000}"/>
          </ac:spMkLst>
        </pc:spChg>
        <pc:spChg chg="mod">
          <ac:chgData name="Anarghya H" userId="8c466aa0b5677618" providerId="LiveId" clId="{BA6D91B8-2CA2-4DB3-BDF3-7DA520896CC2}" dt="2019-11-30T06:17:49.061" v="49" actId="1076"/>
          <ac:spMkLst>
            <pc:docMk/>
            <pc:sldMk cId="0" sldId="358"/>
            <ac:spMk id="6" creationId="{00000000-0000-0000-0000-000000000000}"/>
          </ac:spMkLst>
        </pc:spChg>
        <pc:spChg chg="add del mod">
          <ac:chgData name="Anarghya H" userId="8c466aa0b5677618" providerId="LiveId" clId="{BA6D91B8-2CA2-4DB3-BDF3-7DA520896CC2}" dt="2019-11-30T06:17:44.103" v="48"/>
          <ac:spMkLst>
            <pc:docMk/>
            <pc:sldMk cId="0" sldId="358"/>
            <ac:spMk id="8" creationId="{B2B63DFE-5A50-484D-8517-4CC05A653450}"/>
          </ac:spMkLst>
        </pc:spChg>
        <pc:picChg chg="mod">
          <ac:chgData name="Anarghya H" userId="8c466aa0b5677618" providerId="LiveId" clId="{BA6D91B8-2CA2-4DB3-BDF3-7DA520896CC2}" dt="2019-11-30T06:17:33.678" v="46" actId="1076"/>
          <ac:picMkLst>
            <pc:docMk/>
            <pc:sldMk cId="0" sldId="358"/>
            <ac:picMk id="3" creationId="{00000000-0000-0000-0000-000000000000}"/>
          </ac:picMkLst>
        </pc:picChg>
        <pc:picChg chg="del">
          <ac:chgData name="Anarghya H" userId="8c466aa0b5677618" providerId="LiveId" clId="{BA6D91B8-2CA2-4DB3-BDF3-7DA520896CC2}" dt="2019-11-30T06:17:17.047" v="44" actId="478"/>
          <ac:picMkLst>
            <pc:docMk/>
            <pc:sldMk cId="0" sldId="358"/>
            <ac:picMk id="7" creationId="{00000000-0000-0000-0000-000000000000}"/>
          </ac:picMkLst>
        </pc:picChg>
      </pc:sldChg>
      <pc:sldChg chg="addSp delSp modSp add">
        <pc:chgData name="Anarghya H" userId="8c466aa0b5677618" providerId="LiveId" clId="{BA6D91B8-2CA2-4DB3-BDF3-7DA520896CC2}" dt="2019-11-30T05:03:53.991" v="43" actId="20577"/>
        <pc:sldMkLst>
          <pc:docMk/>
          <pc:sldMk cId="334317501" sldId="359"/>
        </pc:sldMkLst>
        <pc:spChg chg="mod">
          <ac:chgData name="Anarghya H" userId="8c466aa0b5677618" providerId="LiveId" clId="{BA6D91B8-2CA2-4DB3-BDF3-7DA520896CC2}" dt="2019-11-30T05:03:53.991" v="43" actId="20577"/>
          <ac:spMkLst>
            <pc:docMk/>
            <pc:sldMk cId="334317501" sldId="359"/>
            <ac:spMk id="4" creationId="{00000000-0000-0000-0000-000000000000}"/>
          </ac:spMkLst>
        </pc:spChg>
        <pc:spChg chg="add del mod">
          <ac:chgData name="Anarghya H" userId="8c466aa0b5677618" providerId="LiveId" clId="{BA6D91B8-2CA2-4DB3-BDF3-7DA520896CC2}" dt="2019-11-30T05:03:14.239" v="3" actId="931"/>
          <ac:spMkLst>
            <pc:docMk/>
            <pc:sldMk cId="334317501" sldId="359"/>
            <ac:spMk id="5" creationId="{8509F77C-13E6-4F90-820E-ED1ED2E49C13}"/>
          </ac:spMkLst>
        </pc:spChg>
        <pc:picChg chg="del">
          <ac:chgData name="Anarghya H" userId="8c466aa0b5677618" providerId="LiveId" clId="{BA6D91B8-2CA2-4DB3-BDF3-7DA520896CC2}" dt="2019-11-30T05:02:46.928" v="1" actId="478"/>
          <ac:picMkLst>
            <pc:docMk/>
            <pc:sldMk cId="334317501" sldId="359"/>
            <ac:picMk id="2" creationId="{00000000-0000-0000-0000-000000000000}"/>
          </ac:picMkLst>
        </pc:picChg>
        <pc:picChg chg="add mod">
          <ac:chgData name="Anarghya H" userId="8c466aa0b5677618" providerId="LiveId" clId="{BA6D91B8-2CA2-4DB3-BDF3-7DA520896CC2}" dt="2019-11-30T05:03:29.077" v="6" actId="14100"/>
          <ac:picMkLst>
            <pc:docMk/>
            <pc:sldMk cId="334317501" sldId="359"/>
            <ac:picMk id="7" creationId="{D4293D76-A84C-4C79-B3E3-94241572852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2019/11/30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2019/11/30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p>
            <a:r>
              <a:rPr lang="zh-CN" altLang="en-US">
                <a:sym typeface="+mn-ea"/>
              </a:rPr>
              <a:t>Click here to edit the master title style</a:t>
            </a:r>
            <a:endParaRPr lang="zh-CN" altLang="en-US"/>
          </a:p>
        </p:txBody>
      </p:sp>
      <p:sp>
        <p:nvSpPr>
          <p:cNvPr id="3" name="内容占位符 2"/>
          <p:cNvSpPr>
            <a:spLocks noGrp="1"/>
          </p:cNvSpPr>
          <p:nvPr>
            <p:ph idx="1" hasCustomPrompt="1"/>
          </p:nvPr>
        </p:nvSpPr>
        <p:spPr/>
        <p:txBody>
          <a:bodyPr/>
          <a:lstStyle/>
          <a:p>
            <a:pPr lvl="1"/>
            <a:r>
              <a:rPr lang="zh-CN" altLang="en-US" sz="2800" dirty="0">
                <a:sym typeface="+mn-ea"/>
              </a:rPr>
              <a:t>Click here to edit the master text style</a:t>
            </a:r>
            <a:endParaRPr lang="zh-CN" altLang="en-US" sz="2800" dirty="0"/>
          </a:p>
          <a:p>
            <a:pPr lvl="1"/>
            <a:r>
              <a:rPr lang="zh-CN" altLang="en-US" sz="2800" dirty="0">
                <a:sym typeface="+mn-ea"/>
              </a:rPr>
              <a:t>The second level</a:t>
            </a:r>
            <a:endParaRPr lang="zh-CN" altLang="en-US" sz="2800" dirty="0"/>
          </a:p>
          <a:p>
            <a:pPr lvl="2"/>
            <a:r>
              <a:rPr lang="zh-CN" altLang="en-US" sz="2800" dirty="0">
                <a:sym typeface="+mn-ea"/>
              </a:rPr>
              <a:t>The third level</a:t>
            </a:r>
            <a:endParaRPr lang="zh-CN" altLang="en-US" sz="2800" dirty="0"/>
          </a:p>
          <a:p>
            <a:pPr lvl="3"/>
            <a:r>
              <a:rPr lang="zh-CN" altLang="en-US" sz="2800" dirty="0">
                <a:sym typeface="+mn-ea"/>
              </a:rPr>
              <a:t>The fourth level</a:t>
            </a:r>
            <a:endParaRPr lang="zh-CN" altLang="en-US" sz="2800" dirty="0"/>
          </a:p>
          <a:p>
            <a:pPr lvl="4"/>
            <a:r>
              <a:rPr lang="zh-CN" altLang="en-US" sz="2800" dirty="0">
                <a:sym typeface="+mn-ea"/>
              </a:rPr>
              <a:t>Fifth level</a:t>
            </a:r>
            <a:endParaRPr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182BE22-7437-4797-94F7-46C05F46906F}"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Footer Placeholder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182BE22-7437-4797-94F7-46C05F46906F}"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122363"/>
            <a:ext cx="9144000" cy="2387600"/>
          </a:xfrm>
        </p:spPr>
        <p:txBody>
          <a:bodyPr anchor="b"/>
          <a:lstStyle>
            <a:lvl1pPr algn="ctr">
              <a:defRPr sz="6000"/>
            </a:lvl1pPr>
          </a:lstStyle>
          <a:p>
            <a:pPr fontAlgn="base"/>
            <a:r>
              <a:rPr lang="zh-CN" altLang="en-US" strike="noStrike" noProof="1">
                <a:sym typeface="+mn-ea"/>
              </a:rPr>
              <a:t>Click here to edit the master title style</a:t>
            </a:r>
            <a:endParaRPr lang="zh-CN" altLang="en-US" strike="noStrike" noProof="1"/>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base"/>
            <a:r>
              <a:rPr lang="zh-CN" altLang="en-US" strike="noStrike" noProof="1">
                <a:sym typeface="+mn-ea"/>
              </a:rPr>
              <a:t>Click here to edit the master subtitle style</a:t>
            </a:r>
            <a:endParaRPr lang="zh-CN" altLang="en-US" strike="noStrike" noProof="1"/>
          </a:p>
        </p:txBody>
      </p:sp>
      <p:sp>
        <p:nvSpPr>
          <p:cNvPr id="4" name="Date Placeholder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lstStyle/>
          <a:p>
            <a:pPr lvl="0" eaLnBrk="1" fontAlgn="base" hangingPunct="1"/>
            <a:fld id="{9A0DB2DC-4C9A-4742-B13C-FB6460FD3503}" type="slidenum">
              <a:rPr lang="zh-CN" altLang="en-US" strike="noStrike" noProof="1" dirty="0">
                <a:latin typeface="Calibri" panose="020F0502020204030204" pitchFamily="34" charset="0"/>
                <a:ea typeface="SimSun" panose="02010600030101010101" pitchFamily="2" charset="-122"/>
                <a:cs typeface="+mn-cs"/>
              </a:rPr>
              <a:t>‹#›</a:t>
            </a:fld>
            <a:endParaRPr lang="zh-CN" altLang="en-US" strike="noStrike" noProof="1">
              <a:latin typeface="Calibri" panose="020F0502020204030204" pitchFamily="34" charset="0"/>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5" cstate="print"/>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lstStyle/>
          <a:p>
            <a:pPr lvl="0"/>
            <a:r>
              <a:rPr lang="zh-CN" altLang="en-US">
                <a:sym typeface="+mn-ea"/>
              </a:rPr>
              <a:t>Click here to edit the master title style</a:t>
            </a:r>
            <a:endParaRPr lang="zh-CN" altLang="en-US" dirty="0"/>
          </a:p>
        </p:txBody>
      </p:sp>
      <p:sp>
        <p:nvSpPr>
          <p:cNvPr id="1027" name="文本占位符 2"/>
          <p:cNvSpPr>
            <a:spLocks noGrp="1"/>
          </p:cNvSpPr>
          <p:nvPr>
            <p:ph type="body" idx="1"/>
          </p:nvPr>
        </p:nvSpPr>
        <p:spPr>
          <a:xfrm>
            <a:off x="838200" y="1825625"/>
            <a:ext cx="10515600" cy="4351338"/>
          </a:xfrm>
          <a:prstGeom prst="rect">
            <a:avLst/>
          </a:prstGeom>
          <a:noFill/>
          <a:ln w="9525">
            <a:noFill/>
          </a:ln>
        </p:spPr>
        <p:txBody>
          <a:bodyPr/>
          <a:lstStyle/>
          <a:p>
            <a:pPr lvl="1"/>
            <a:r>
              <a:rPr lang="zh-CN" altLang="en-US" sz="2800" dirty="0">
                <a:sym typeface="+mn-ea"/>
              </a:rPr>
              <a:t>Click here to edit the master text style</a:t>
            </a:r>
            <a:endParaRPr lang="zh-CN" altLang="en-US" sz="2800" dirty="0"/>
          </a:p>
          <a:p>
            <a:pPr lvl="1"/>
            <a:r>
              <a:rPr lang="zh-CN" altLang="en-US" sz="2800" dirty="0">
                <a:sym typeface="+mn-ea"/>
              </a:rPr>
              <a:t>The second level</a:t>
            </a:r>
            <a:endParaRPr lang="zh-CN" altLang="en-US" sz="2800" dirty="0"/>
          </a:p>
          <a:p>
            <a:pPr lvl="2"/>
            <a:r>
              <a:rPr lang="zh-CN" altLang="en-US" sz="2800" dirty="0">
                <a:sym typeface="+mn-ea"/>
              </a:rPr>
              <a:t>The third level</a:t>
            </a:r>
            <a:endParaRPr lang="zh-CN" altLang="en-US" sz="2800" dirty="0"/>
          </a:p>
          <a:p>
            <a:pPr lvl="3"/>
            <a:r>
              <a:rPr lang="zh-CN" altLang="en-US" sz="2800" dirty="0">
                <a:sym typeface="+mn-ea"/>
              </a:rPr>
              <a:t>The fourth level</a:t>
            </a:r>
            <a:endParaRPr lang="zh-CN" altLang="en-US" sz="2800" dirty="0"/>
          </a:p>
          <a:p>
            <a:pPr lvl="4"/>
            <a:r>
              <a:rPr lang="zh-CN" altLang="en-US" sz="2800" dirty="0">
                <a:sym typeface="+mn-ea"/>
              </a:rPr>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4182BE22-7437-4797-94F7-46C05F46906F}" type="slidenum">
              <a:rPr kumimoji="0"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0"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spd="slow">
    <p:wipe/>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图片 2"/>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0"/>
            <a:ext cx="12192000" cy="6858000"/>
          </a:xfrm>
          <a:prstGeom prst="rect">
            <a:avLst/>
          </a:prstGeom>
          <a:solidFill>
            <a:schemeClr val="bg1">
              <a:alpha val="34000"/>
            </a:schemeClr>
          </a:solidFill>
          <a:ln>
            <a:noFill/>
          </a:ln>
          <a:effectLst>
            <a:outerShdw blurRad="406400" dist="2540000" dir="5400000" algn="ctr" rotWithShape="0">
              <a:srgbClr val="000000">
                <a:alpha val="0"/>
              </a:srgbClr>
            </a:outerShdw>
            <a:reflection stA="52000" endA="300" endPos="67000" dist="12446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任意多边形 8"/>
          <p:cNvSpPr/>
          <p:nvPr/>
        </p:nvSpPr>
        <p:spPr>
          <a:xfrm>
            <a:off x="1806575" y="912495"/>
            <a:ext cx="7993380" cy="3177540"/>
          </a:xfrm>
          <a:custGeom>
            <a:avLst/>
            <a:gdLst>
              <a:gd name="connsiteX0" fmla="*/ 1621750 w 7187183"/>
              <a:gd name="connsiteY0" fmla="*/ 0 h 3419856"/>
              <a:gd name="connsiteX1" fmla="*/ 7187183 w 7187183"/>
              <a:gd name="connsiteY1" fmla="*/ 0 h 3419856"/>
              <a:gd name="connsiteX2" fmla="*/ 7187183 w 7187183"/>
              <a:gd name="connsiteY2" fmla="*/ 2284681 h 3419856"/>
              <a:gd name="connsiteX3" fmla="*/ 6168495 w 7187183"/>
              <a:gd name="connsiteY3" fmla="*/ 3419856 h 3419856"/>
              <a:gd name="connsiteX4" fmla="*/ 0 w 7187183"/>
              <a:gd name="connsiteY4" fmla="*/ 3419856 h 3419856"/>
              <a:gd name="connsiteX5" fmla="*/ 0 w 7187183"/>
              <a:gd name="connsiteY5" fmla="*/ 1807198 h 341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87183" h="3419856">
                <a:moveTo>
                  <a:pt x="1621750" y="0"/>
                </a:moveTo>
                <a:lnTo>
                  <a:pt x="7187183" y="0"/>
                </a:lnTo>
                <a:lnTo>
                  <a:pt x="7187183" y="2284681"/>
                </a:lnTo>
                <a:lnTo>
                  <a:pt x="6168495" y="3419856"/>
                </a:lnTo>
                <a:lnTo>
                  <a:pt x="0" y="3419856"/>
                </a:lnTo>
                <a:lnTo>
                  <a:pt x="0" y="1807198"/>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直角三角形 11"/>
          <p:cNvSpPr/>
          <p:nvPr/>
        </p:nvSpPr>
        <p:spPr>
          <a:xfrm rot="5400000">
            <a:off x="1863725" y="717550"/>
            <a:ext cx="1637030" cy="1749425"/>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直角三角形 11"/>
          <p:cNvSpPr/>
          <p:nvPr/>
        </p:nvSpPr>
        <p:spPr>
          <a:xfrm rot="16200000">
            <a:off x="8799195" y="3231515"/>
            <a:ext cx="1066800" cy="1057275"/>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3081" name="文本框 18"/>
          <p:cNvSpPr txBox="1"/>
          <p:nvPr/>
        </p:nvSpPr>
        <p:spPr>
          <a:xfrm>
            <a:off x="2609850" y="1592580"/>
            <a:ext cx="6508750" cy="1938020"/>
          </a:xfrm>
          <a:prstGeom prst="rect">
            <a:avLst/>
          </a:prstGeom>
          <a:noFill/>
          <a:ln w="9525">
            <a:noFill/>
          </a:ln>
        </p:spPr>
        <p:txBody>
          <a:bodyPr wrap="square">
            <a:spAutoFit/>
          </a:bodyPr>
          <a:lstStyle/>
          <a:p>
            <a:pPr algn="ctr" eaLnBrk="1" hangingPunct="1"/>
            <a:r>
              <a:rPr lang="en-IN" altLang="zh-CN" sz="6000" dirty="0">
                <a:solidFill>
                  <a:schemeClr val="bg1"/>
                </a:solidFill>
                <a:latin typeface="Microsoft YaHei" panose="020B0503020204020204" pitchFamily="34" charset="-122"/>
                <a:ea typeface="Microsoft YaHei" panose="020B0503020204020204" pitchFamily="34" charset="-122"/>
              </a:rPr>
              <a:t>BOOK MY EVENT             @ BMSCE</a:t>
            </a:r>
          </a:p>
        </p:txBody>
      </p:sp>
      <p:sp>
        <p:nvSpPr>
          <p:cNvPr id="4" name="Text Box 3"/>
          <p:cNvSpPr txBox="1"/>
          <p:nvPr/>
        </p:nvSpPr>
        <p:spPr>
          <a:xfrm>
            <a:off x="7667625" y="5104765"/>
            <a:ext cx="4764405" cy="1753235"/>
          </a:xfrm>
          <a:prstGeom prst="rect">
            <a:avLst/>
          </a:prstGeom>
          <a:noFill/>
        </p:spPr>
        <p:txBody>
          <a:bodyPr wrap="square" rtlCol="0">
            <a:spAutoFit/>
          </a:bodyPr>
          <a:lstStyle/>
          <a:p>
            <a:pPr algn="l"/>
            <a:r>
              <a:rPr lang="en-IN" altLang="en-US">
                <a:latin typeface="Eras Demi ITC" panose="020B0805030504020804" charset="0"/>
                <a:cs typeface="Eras Demi ITC" panose="020B0805030504020804" charset="0"/>
                <a:sym typeface="+mn-ea"/>
              </a:rPr>
              <a:t>SUBMITTED BY:</a:t>
            </a:r>
            <a:endParaRPr lang="en-IN" altLang="en-US">
              <a:latin typeface="Eras Demi ITC" panose="020B0805030504020804" charset="0"/>
              <a:cs typeface="Eras Demi ITC" panose="020B0805030504020804" charset="0"/>
            </a:endParaRPr>
          </a:p>
          <a:p>
            <a:pPr algn="l"/>
            <a:r>
              <a:rPr lang="en-IN" altLang="en-US">
                <a:latin typeface="Eras Demi ITC" panose="020B0805030504020804" charset="0"/>
                <a:cs typeface="Eras Demi ITC" panose="020B0805030504020804" charset="0"/>
                <a:sym typeface="+mn-ea"/>
              </a:rPr>
              <a:t>ANKITH B RAO - 1BM17IS011</a:t>
            </a:r>
            <a:endParaRPr lang="en-IN" altLang="en-US">
              <a:latin typeface="Eras Demi ITC" panose="020B0805030504020804" charset="0"/>
              <a:cs typeface="Eras Demi ITC" panose="020B0805030504020804" charset="0"/>
            </a:endParaRPr>
          </a:p>
          <a:p>
            <a:pPr algn="l"/>
            <a:r>
              <a:rPr lang="en-IN" altLang="en-US">
                <a:latin typeface="Eras Demi ITC" panose="020B0805030504020804" charset="0"/>
                <a:cs typeface="Eras Demi ITC" panose="020B0805030504020804" charset="0"/>
                <a:sym typeface="+mn-ea"/>
              </a:rPr>
              <a:t>H ANARGHYA - 1BM17IS028</a:t>
            </a:r>
            <a:endParaRPr lang="en-IN" altLang="en-US">
              <a:latin typeface="Eras Demi ITC" panose="020B0805030504020804" charset="0"/>
              <a:cs typeface="Eras Demi ITC" panose="020B0805030504020804" charset="0"/>
            </a:endParaRPr>
          </a:p>
          <a:p>
            <a:pPr algn="l"/>
            <a:r>
              <a:rPr lang="en-IN" altLang="en-US">
                <a:latin typeface="Eras Demi ITC" panose="020B0805030504020804" charset="0"/>
                <a:cs typeface="Eras Demi ITC" panose="020B0805030504020804" charset="0"/>
                <a:sym typeface="+mn-ea"/>
              </a:rPr>
              <a:t>LALITASHREE R HEGDE 1BM17IS039</a:t>
            </a:r>
            <a:endParaRPr lang="en-IN" altLang="en-US">
              <a:latin typeface="Eras Demi ITC" panose="020B0805030504020804" charset="0"/>
              <a:cs typeface="Eras Demi ITC" panose="020B0805030504020804" charset="0"/>
            </a:endParaRPr>
          </a:p>
          <a:p>
            <a:pPr algn="l"/>
            <a:r>
              <a:rPr lang="en-IN" altLang="en-US">
                <a:latin typeface="Eras Demi ITC" panose="020B0805030504020804" charset="0"/>
                <a:cs typeface="Eras Demi ITC" panose="020B0805030504020804" charset="0"/>
                <a:sym typeface="+mn-ea"/>
              </a:rPr>
              <a:t>PANNAGA SHARMA M L - 1BM17IS053</a:t>
            </a:r>
            <a:endParaRPr lang="en-IN" altLang="en-US">
              <a:latin typeface="Eras Demi ITC" panose="020B0805030504020804" charset="0"/>
              <a:cs typeface="Eras Demi ITC" panose="020B0805030504020804" charset="0"/>
            </a:endParaRPr>
          </a:p>
          <a:p>
            <a:pPr algn="ctr"/>
            <a:endParaRPr lang="en-US"/>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s 2"/>
          <p:cNvSpPr/>
          <p:nvPr/>
        </p:nvSpPr>
        <p:spPr>
          <a:xfrm>
            <a:off x="2054860" y="182245"/>
            <a:ext cx="9197975" cy="1299845"/>
          </a:xfrm>
          <a:prstGeom prst="rect">
            <a:avLst/>
          </a:prstGeom>
          <a:solidFill>
            <a:schemeClr val="tx1">
              <a:alpha val="4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eaLnBrk="1" fontAlgn="auto" hangingPunct="1">
              <a:spcBef>
                <a:spcPts val="0"/>
              </a:spcBef>
              <a:spcAft>
                <a:spcPts val="0"/>
              </a:spcAft>
              <a:buClrTx/>
              <a:buSzTx/>
              <a:buFontTx/>
              <a:defRPr/>
            </a:pPr>
            <a:r>
              <a:rPr lang="en-IN" altLang="zh-CN" sz="4400" b="1" noProof="0">
                <a:ln>
                  <a:noFill/>
                </a:ln>
                <a:effectLst/>
                <a:uLnTx/>
                <a:uFillTx/>
                <a:latin typeface="Microsoft New Tai Lue" panose="020B0502040204020203" charset="0"/>
                <a:cs typeface="Microsoft New Tai Lue" panose="020B0502040204020203" charset="0"/>
                <a:sym typeface="+mn-ea"/>
              </a:rPr>
              <a:t>JAVA and Database connectivity</a:t>
            </a:r>
          </a:p>
        </p:txBody>
      </p:sp>
      <p:sp>
        <p:nvSpPr>
          <p:cNvPr id="5" name="Text Box 4"/>
          <p:cNvSpPr txBox="1"/>
          <p:nvPr/>
        </p:nvSpPr>
        <p:spPr>
          <a:xfrm>
            <a:off x="170815" y="1564640"/>
            <a:ext cx="11849735" cy="5262245"/>
          </a:xfrm>
          <a:prstGeom prst="rect">
            <a:avLst/>
          </a:prstGeom>
          <a:noFill/>
        </p:spPr>
        <p:txBody>
          <a:bodyPr wrap="square" rtlCol="0">
            <a:spAutoFit/>
          </a:bodyPr>
          <a:lstStyle/>
          <a:p>
            <a:r>
              <a:rPr lang="en-US" sz="2400">
                <a:latin typeface="Eras Demi ITC" panose="020B0805030504020804" charset="0"/>
                <a:cs typeface="Eras Demi ITC" panose="020B0805030504020804" charset="0"/>
              </a:rPr>
              <a:t>J</a:t>
            </a:r>
            <a:r>
              <a:rPr lang="en-US" sz="2400" b="1">
                <a:latin typeface="Eras Demi ITC" panose="020B0805030504020804" charset="0"/>
                <a:cs typeface="Eras Demi ITC" panose="020B0805030504020804" charset="0"/>
              </a:rPr>
              <a:t>ava Database Connectivity (JDBC) is an application programming interface (API) for the programming language Java, which defines how a client may access a database. It is a Java-based data access technology used for Java database connectivity.</a:t>
            </a:r>
            <a:r>
              <a:rPr lang="en-IN" altLang="en-US" sz="2400" b="1">
                <a:latin typeface="Eras Demi ITC" panose="020B0805030504020804" charset="0"/>
                <a:cs typeface="Eras Demi ITC" panose="020B0805030504020804" charset="0"/>
              </a:rPr>
              <a:t>It provides methods to query and update data in the database. And it is oriented towards relational databases.</a:t>
            </a:r>
          </a:p>
          <a:p>
            <a:endParaRPr lang="en-IN" altLang="en-US" sz="2400" b="1">
              <a:latin typeface="Eras Demi ITC" panose="020B0805030504020804" charset="0"/>
              <a:cs typeface="Eras Demi ITC" panose="020B0805030504020804" charset="0"/>
            </a:endParaRPr>
          </a:p>
          <a:p>
            <a:r>
              <a:rPr lang="en-IN" altLang="en-US" sz="2400" b="1">
                <a:latin typeface="Eras Demi ITC" panose="020B0805030504020804" charset="0"/>
                <a:cs typeface="Eras Demi ITC" panose="020B0805030504020804" charset="0"/>
              </a:rPr>
              <a:t>JDBC allows multiple implementations to exist and be used by the same application. The API provides a mechanism for dynamically loading the correct Java packages and registering them with the JDBC Driver Manager. The Driver Manager is used as a connection factory for creating JDBC connections.</a:t>
            </a:r>
          </a:p>
          <a:p>
            <a:endParaRPr lang="en-IN" altLang="en-US" sz="2400" b="1">
              <a:latin typeface="Eras Demi ITC" panose="020B0805030504020804" charset="0"/>
              <a:cs typeface="Eras Demi ITC" panose="020B0805030504020804" charset="0"/>
            </a:endParaRPr>
          </a:p>
          <a:p>
            <a:r>
              <a:rPr lang="en-IN" altLang="en-US" sz="2400" b="1">
                <a:latin typeface="Eras Demi ITC" panose="020B0805030504020804" charset="0"/>
                <a:cs typeface="Eras Demi ITC" panose="020B0805030504020804" charset="0"/>
              </a:rPr>
              <a:t>JDBC connections support creating and executing statements. These may be update statements such as SQL's CREATE, INSERT, UPDATE and DELETE, or they may be query statements such as SELECT.</a:t>
            </a:r>
          </a:p>
        </p:txBody>
      </p:sp>
      <p:sp>
        <p:nvSpPr>
          <p:cNvPr id="20" name="矩形 19"/>
          <p:cNvSpPr/>
          <p:nvPr/>
        </p:nvSpPr>
        <p:spPr>
          <a:xfrm>
            <a:off x="292100" y="182245"/>
            <a:ext cx="1423670" cy="131064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altLang="zh-CN" sz="5400" b="0" i="0" u="none" strike="noStrike" kern="1200" cap="none" spc="0" normalizeH="0" baseline="0" noProof="0">
                <a:ln>
                  <a:noFill/>
                </a:ln>
                <a:solidFill>
                  <a:schemeClr val="lt1"/>
                </a:solidFill>
                <a:effectLst/>
                <a:uLnTx/>
                <a:uFillTx/>
                <a:latin typeface="Eras Demi ITC" panose="020B0805030504020804" charset="0"/>
                <a:ea typeface="+mn-ea"/>
                <a:cs typeface="Eras Demi ITC" panose="020B0805030504020804" charset="0"/>
              </a:rPr>
              <a:t>4</a:t>
            </a:r>
          </a:p>
        </p:txBody>
      </p:sp>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19"/>
          <p:cNvSpPr/>
          <p:nvPr/>
        </p:nvSpPr>
        <p:spPr>
          <a:xfrm>
            <a:off x="196215" y="142817"/>
            <a:ext cx="4297680" cy="61277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lang="en-IN" altLang="zh-CN" sz="3200" b="1" dirty="0">
                <a:latin typeface="Eras Demi ITC" panose="020B0805030504020804" charset="0"/>
                <a:cs typeface="Eras Demi ITC" panose="020B0805030504020804" charset="0"/>
              </a:rPr>
              <a:t>Linking of modules</a:t>
            </a:r>
            <a:endParaRPr kumimoji="0" lang="en-IN" altLang="zh-CN" sz="3200" b="1" i="0" u="none" strike="noStrike" kern="1200" cap="none" spc="0" normalizeH="0" baseline="0" noProof="0" dirty="0">
              <a:ln>
                <a:noFill/>
              </a:ln>
              <a:solidFill>
                <a:schemeClr val="lt1"/>
              </a:solidFill>
              <a:effectLst/>
              <a:uLnTx/>
              <a:uFillTx/>
              <a:latin typeface="Eras Demi ITC" panose="020B0805030504020804" charset="0"/>
              <a:ea typeface="+mn-ea"/>
              <a:cs typeface="Eras Demi ITC" panose="020B0805030504020804" charset="0"/>
            </a:endParaRPr>
          </a:p>
        </p:txBody>
      </p:sp>
      <p:pic>
        <p:nvPicPr>
          <p:cNvPr id="7" name="Content Placeholder 6">
            <a:extLst>
              <a:ext uri="{FF2B5EF4-FFF2-40B4-BE49-F238E27FC236}">
                <a16:creationId xmlns:a16="http://schemas.microsoft.com/office/drawing/2014/main" id="{D4293D76-A84C-4C79-B3E3-9424157285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6327" y="1283855"/>
            <a:ext cx="9966037" cy="4893108"/>
          </a:xfrm>
        </p:spPr>
      </p:pic>
    </p:spTree>
    <p:extLst>
      <p:ext uri="{BB962C8B-B14F-4D97-AF65-F5344CB8AC3E}">
        <p14:creationId xmlns:p14="http://schemas.microsoft.com/office/powerpoint/2010/main" val="334317501"/>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图片 2"/>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635"/>
            <a:ext cx="12192000" cy="6858000"/>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任意多边形 8"/>
          <p:cNvSpPr/>
          <p:nvPr/>
        </p:nvSpPr>
        <p:spPr>
          <a:xfrm>
            <a:off x="2501900" y="1719580"/>
            <a:ext cx="7188200" cy="3419475"/>
          </a:xfrm>
          <a:custGeom>
            <a:avLst/>
            <a:gdLst>
              <a:gd name="connsiteX0" fmla="*/ 1621750 w 7187183"/>
              <a:gd name="connsiteY0" fmla="*/ 0 h 3419856"/>
              <a:gd name="connsiteX1" fmla="*/ 7187183 w 7187183"/>
              <a:gd name="connsiteY1" fmla="*/ 0 h 3419856"/>
              <a:gd name="connsiteX2" fmla="*/ 7187183 w 7187183"/>
              <a:gd name="connsiteY2" fmla="*/ 2284681 h 3419856"/>
              <a:gd name="connsiteX3" fmla="*/ 6168495 w 7187183"/>
              <a:gd name="connsiteY3" fmla="*/ 3419856 h 3419856"/>
              <a:gd name="connsiteX4" fmla="*/ 0 w 7187183"/>
              <a:gd name="connsiteY4" fmla="*/ 3419856 h 3419856"/>
              <a:gd name="connsiteX5" fmla="*/ 0 w 7187183"/>
              <a:gd name="connsiteY5" fmla="*/ 1807198 h 341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87183" h="3419856">
                <a:moveTo>
                  <a:pt x="1621750" y="0"/>
                </a:moveTo>
                <a:lnTo>
                  <a:pt x="7187183" y="0"/>
                </a:lnTo>
                <a:lnTo>
                  <a:pt x="7187183" y="2284681"/>
                </a:lnTo>
                <a:lnTo>
                  <a:pt x="6168495" y="3419856"/>
                </a:lnTo>
                <a:lnTo>
                  <a:pt x="0" y="3419856"/>
                </a:lnTo>
                <a:lnTo>
                  <a:pt x="0" y="1807198"/>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直角三角形 11"/>
          <p:cNvSpPr/>
          <p:nvPr/>
        </p:nvSpPr>
        <p:spPr>
          <a:xfrm rot="5400000">
            <a:off x="2429669" y="1581944"/>
            <a:ext cx="1773238" cy="1628775"/>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直角三角形 11"/>
          <p:cNvSpPr/>
          <p:nvPr/>
        </p:nvSpPr>
        <p:spPr>
          <a:xfrm rot="16200000">
            <a:off x="8648700" y="4306888"/>
            <a:ext cx="1085850" cy="996950"/>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5" name="文本框 20"/>
          <p:cNvSpPr txBox="1"/>
          <p:nvPr/>
        </p:nvSpPr>
        <p:spPr>
          <a:xfrm>
            <a:off x="3061335" y="2151380"/>
            <a:ext cx="5218430" cy="2799715"/>
          </a:xfrm>
          <a:prstGeom prst="rect">
            <a:avLst/>
          </a:prstGeom>
          <a:noFill/>
          <a:ln w="9525">
            <a:noFill/>
          </a:ln>
        </p:spPr>
        <p:txBody>
          <a:bodyPr wrap="square">
            <a:spAutoFit/>
          </a:bodyPr>
          <a:lstStyle/>
          <a:p>
            <a:pPr algn="r" eaLnBrk="1" hangingPunct="1"/>
            <a:r>
              <a:rPr lang="en-US" altLang="zh-CN" sz="8800" b="1" dirty="0">
                <a:solidFill>
                  <a:schemeClr val="bg1"/>
                </a:solidFill>
                <a:latin typeface="Microsoft YaHei" panose="020B0503020204020204" pitchFamily="34" charset="-122"/>
                <a:ea typeface="Microsoft YaHei" panose="020B0503020204020204" pitchFamily="34" charset="-122"/>
              </a:rPr>
              <a:t> THANK    </a:t>
            </a:r>
            <a:r>
              <a:rPr lang="en-IN" altLang="en-US" sz="8800" b="1" dirty="0">
                <a:solidFill>
                  <a:schemeClr val="bg1"/>
                </a:solidFill>
                <a:latin typeface="Microsoft YaHei" panose="020B0503020204020204" pitchFamily="34" charset="-122"/>
                <a:ea typeface="Microsoft YaHei" panose="020B0503020204020204" pitchFamily="34" charset="-122"/>
              </a:rPr>
              <a:t>YOU</a:t>
            </a:r>
            <a:r>
              <a:rPr lang="zh-CN" altLang="en-US" sz="8800" b="1" dirty="0">
                <a:solidFill>
                  <a:schemeClr val="bg1"/>
                </a:solidFill>
                <a:latin typeface="Microsoft YaHei" panose="020B0503020204020204" pitchFamily="34" charset="-122"/>
                <a:ea typeface="Microsoft YaHei" panose="020B0503020204020204" pitchFamily="34" charset="-122"/>
              </a:rPr>
              <a:t>！</a:t>
            </a:r>
            <a:endParaRPr lang="en-US" altLang="zh-CN" sz="8800" b="1" dirty="0">
              <a:solidFill>
                <a:schemeClr val="bg1"/>
              </a:solidFill>
              <a:latin typeface="Microsoft YaHei" panose="020B0503020204020204" pitchFamily="34" charset="-122"/>
              <a:ea typeface="Microsoft YaHei" panose="020B0503020204020204" pitchFamily="34" charset="-122"/>
            </a:endParaRPr>
          </a:p>
        </p:txBody>
      </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图片 2"/>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0"/>
            <a:ext cx="12192000" cy="6858000"/>
          </a:xfrm>
          <a:prstGeom prst="rect">
            <a:avLst/>
          </a:prstGeom>
          <a:solidFill>
            <a:schemeClr val="bg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9" name="任意多边形 8"/>
          <p:cNvSpPr/>
          <p:nvPr/>
        </p:nvSpPr>
        <p:spPr>
          <a:xfrm>
            <a:off x="2641600" y="1634173"/>
            <a:ext cx="6908800" cy="3589338"/>
          </a:xfrm>
          <a:custGeom>
            <a:avLst/>
            <a:gdLst>
              <a:gd name="connsiteX0" fmla="*/ 1621750 w 7187183"/>
              <a:gd name="connsiteY0" fmla="*/ 0 h 3419856"/>
              <a:gd name="connsiteX1" fmla="*/ 7187183 w 7187183"/>
              <a:gd name="connsiteY1" fmla="*/ 0 h 3419856"/>
              <a:gd name="connsiteX2" fmla="*/ 7187183 w 7187183"/>
              <a:gd name="connsiteY2" fmla="*/ 2284681 h 3419856"/>
              <a:gd name="connsiteX3" fmla="*/ 6168495 w 7187183"/>
              <a:gd name="connsiteY3" fmla="*/ 3419856 h 3419856"/>
              <a:gd name="connsiteX4" fmla="*/ 0 w 7187183"/>
              <a:gd name="connsiteY4" fmla="*/ 3419856 h 3419856"/>
              <a:gd name="connsiteX5" fmla="*/ 0 w 7187183"/>
              <a:gd name="connsiteY5" fmla="*/ 1807198 h 341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87183" h="3419856">
                <a:moveTo>
                  <a:pt x="1621750" y="0"/>
                </a:moveTo>
                <a:lnTo>
                  <a:pt x="7187183" y="0"/>
                </a:lnTo>
                <a:lnTo>
                  <a:pt x="7187183" y="2284681"/>
                </a:lnTo>
                <a:lnTo>
                  <a:pt x="6168495" y="3419856"/>
                </a:lnTo>
                <a:lnTo>
                  <a:pt x="0" y="3419856"/>
                </a:lnTo>
                <a:lnTo>
                  <a:pt x="0" y="1807198"/>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直角三角形 11"/>
          <p:cNvSpPr/>
          <p:nvPr/>
        </p:nvSpPr>
        <p:spPr>
          <a:xfrm rot="5400000">
            <a:off x="2493963" y="1577975"/>
            <a:ext cx="1860550" cy="1565275"/>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1" name="直角三角形 11"/>
          <p:cNvSpPr/>
          <p:nvPr/>
        </p:nvSpPr>
        <p:spPr>
          <a:xfrm rot="16200000">
            <a:off x="8501063" y="4492943"/>
            <a:ext cx="1139825" cy="958850"/>
          </a:xfrm>
          <a:custGeom>
            <a:avLst/>
            <a:gdLst>
              <a:gd name="connsiteX0" fmla="*/ 0 w 1225296"/>
              <a:gd name="connsiteY0" fmla="*/ 1847088 h 1847088"/>
              <a:gd name="connsiteX1" fmla="*/ 0 w 1225296"/>
              <a:gd name="connsiteY1" fmla="*/ 0 h 1847088"/>
              <a:gd name="connsiteX2" fmla="*/ 1225296 w 1225296"/>
              <a:gd name="connsiteY2" fmla="*/ 1847088 h 1847088"/>
              <a:gd name="connsiteX3" fmla="*/ 0 w 1225296"/>
              <a:gd name="connsiteY3" fmla="*/ 1847088 h 1847088"/>
              <a:gd name="connsiteX0-1" fmla="*/ 0 w 1225296"/>
              <a:gd name="connsiteY0-2" fmla="*/ 1627632 h 1627632"/>
              <a:gd name="connsiteX1-3" fmla="*/ 0 w 1225296"/>
              <a:gd name="connsiteY1-4" fmla="*/ 0 h 1627632"/>
              <a:gd name="connsiteX2-5" fmla="*/ 1225296 w 1225296"/>
              <a:gd name="connsiteY2-6" fmla="*/ 1627632 h 1627632"/>
              <a:gd name="connsiteX3-7" fmla="*/ 0 w 1225296"/>
              <a:gd name="connsiteY3-8" fmla="*/ 1627632 h 1627632"/>
              <a:gd name="connsiteX0-9" fmla="*/ 0 w 1773936"/>
              <a:gd name="connsiteY0-10" fmla="*/ 1627632 h 1627632"/>
              <a:gd name="connsiteX1-11" fmla="*/ 0 w 1773936"/>
              <a:gd name="connsiteY1-12" fmla="*/ 0 h 1627632"/>
              <a:gd name="connsiteX2-13" fmla="*/ 1773936 w 1773936"/>
              <a:gd name="connsiteY2-14" fmla="*/ 1618488 h 1627632"/>
              <a:gd name="connsiteX3-15" fmla="*/ 0 w 1773936"/>
              <a:gd name="connsiteY3-16" fmla="*/ 1627632 h 1627632"/>
            </a:gdLst>
            <a:ahLst/>
            <a:cxnLst>
              <a:cxn ang="0">
                <a:pos x="connsiteX0-1" y="connsiteY0-2"/>
              </a:cxn>
              <a:cxn ang="0">
                <a:pos x="connsiteX1-3" y="connsiteY1-4"/>
              </a:cxn>
              <a:cxn ang="0">
                <a:pos x="connsiteX2-5" y="connsiteY2-6"/>
              </a:cxn>
              <a:cxn ang="0">
                <a:pos x="connsiteX3-7" y="connsiteY3-8"/>
              </a:cxn>
            </a:cxnLst>
            <a:rect l="l" t="t" r="r" b="b"/>
            <a:pathLst>
              <a:path w="1773936" h="1627632">
                <a:moveTo>
                  <a:pt x="0" y="1627632"/>
                </a:moveTo>
                <a:lnTo>
                  <a:pt x="0" y="0"/>
                </a:lnTo>
                <a:lnTo>
                  <a:pt x="1773936" y="1618488"/>
                </a:lnTo>
                <a:lnTo>
                  <a:pt x="0" y="1627632"/>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7187" name="文本框 40"/>
          <p:cNvSpPr txBox="1"/>
          <p:nvPr/>
        </p:nvSpPr>
        <p:spPr>
          <a:xfrm rot="-2932697">
            <a:off x="2391410" y="1789430"/>
            <a:ext cx="1508760" cy="491490"/>
          </a:xfrm>
          <a:prstGeom prst="rect">
            <a:avLst/>
          </a:prstGeom>
          <a:noFill/>
          <a:ln w="9525">
            <a:noFill/>
          </a:ln>
        </p:spPr>
        <p:txBody>
          <a:bodyPr wrap="square">
            <a:spAutoFit/>
          </a:bodyPr>
          <a:lstStyle/>
          <a:p>
            <a:pPr lvl="0" algn="ctr" fontAlgn="auto">
              <a:lnSpc>
                <a:spcPct val="130000"/>
              </a:lnSpc>
              <a:spcBef>
                <a:spcPts val="0"/>
              </a:spcBef>
              <a:spcAft>
                <a:spcPts val="0"/>
              </a:spcAft>
              <a:defRPr/>
            </a:pPr>
            <a:r>
              <a:rPr lang="en-US" altLang="zh-CN" sz="2000" b="1" noProof="0" dirty="0">
                <a:solidFill>
                  <a:srgbClr val="FFFFFF"/>
                </a:solidFill>
                <a:latin typeface="Trebuchet MS" panose="020B0603020202020204" pitchFamily="34" charset="0"/>
                <a:sym typeface="+mn-ea"/>
              </a:rPr>
              <a:t>CONTENTS</a:t>
            </a:r>
            <a:endParaRPr lang="en-US" altLang="zh-CN" sz="2000" b="1" dirty="0">
              <a:solidFill>
                <a:schemeClr val="bg1"/>
              </a:solidFill>
              <a:latin typeface="Microsoft YaHei" panose="020B0503020204020204" pitchFamily="34" charset="-122"/>
              <a:ea typeface="Microsoft YaHei" panose="020B0503020204020204" pitchFamily="34" charset="-122"/>
            </a:endParaRPr>
          </a:p>
        </p:txBody>
      </p:sp>
      <p:sp>
        <p:nvSpPr>
          <p:cNvPr id="19" name="文本框 20"/>
          <p:cNvSpPr txBox="1"/>
          <p:nvPr/>
        </p:nvSpPr>
        <p:spPr>
          <a:xfrm>
            <a:off x="4615815" y="2131060"/>
            <a:ext cx="3281363" cy="460375"/>
          </a:xfrm>
          <a:prstGeom prst="rect">
            <a:avLst/>
          </a:prstGeom>
          <a:noFill/>
          <a:ln w="9525">
            <a:noFill/>
          </a:ln>
        </p:spPr>
        <p:txBody>
          <a:bodyPr>
            <a:spAutoFit/>
          </a:bodyPr>
          <a:lstStyle/>
          <a:p>
            <a:pPr eaLnBrk="1" hangingPunct="1"/>
            <a:r>
              <a:rPr lang="en-IN" altLang="en-US" sz="2400" b="1" dirty="0">
                <a:solidFill>
                  <a:schemeClr val="bg1"/>
                </a:solidFill>
                <a:latin typeface="Microsoft YaHei" panose="020B0503020204020204" pitchFamily="34" charset="-122"/>
                <a:ea typeface="Microsoft YaHei" panose="020B0503020204020204" pitchFamily="34" charset="-122"/>
              </a:rPr>
              <a:t>Problem Statement</a:t>
            </a:r>
          </a:p>
        </p:txBody>
      </p:sp>
      <p:sp>
        <p:nvSpPr>
          <p:cNvPr id="7176" name="文本框 22"/>
          <p:cNvSpPr txBox="1"/>
          <p:nvPr/>
        </p:nvSpPr>
        <p:spPr>
          <a:xfrm>
            <a:off x="4088130" y="2131060"/>
            <a:ext cx="619125" cy="460375"/>
          </a:xfrm>
          <a:prstGeom prst="rect">
            <a:avLst/>
          </a:prstGeom>
          <a:noFill/>
          <a:ln w="9525">
            <a:noFill/>
          </a:ln>
        </p:spPr>
        <p:txBody>
          <a:bodyPr wrap="square">
            <a:spAutoFit/>
          </a:bodyPr>
          <a:lstStyle/>
          <a:p>
            <a:pPr eaLnBrk="1" hangingPunct="1"/>
            <a:r>
              <a:rPr lang="en-US" sz="2400" b="1" dirty="0">
                <a:solidFill>
                  <a:schemeClr val="bg1"/>
                </a:solidFill>
                <a:latin typeface="Microsoft YaHei" panose="020B0503020204020204" pitchFamily="34" charset="-122"/>
                <a:ea typeface="Microsoft YaHei" panose="020B0503020204020204" pitchFamily="34" charset="-122"/>
                <a:sym typeface="+mn-ea"/>
              </a:rPr>
              <a:t>1</a:t>
            </a:r>
            <a:r>
              <a:rPr lang="en-IN" altLang="en-US" sz="2400" b="1" dirty="0">
                <a:solidFill>
                  <a:schemeClr val="bg1"/>
                </a:solidFill>
                <a:latin typeface="Microsoft YaHei" panose="020B0503020204020204" pitchFamily="34" charset="-122"/>
                <a:ea typeface="Microsoft YaHei" panose="020B0503020204020204" pitchFamily="34" charset="-122"/>
                <a:sym typeface="+mn-ea"/>
              </a:rPr>
              <a:t>.</a:t>
            </a:r>
          </a:p>
        </p:txBody>
      </p:sp>
      <p:sp>
        <p:nvSpPr>
          <p:cNvPr id="20" name="文本框 28"/>
          <p:cNvSpPr txBox="1"/>
          <p:nvPr/>
        </p:nvSpPr>
        <p:spPr>
          <a:xfrm>
            <a:off x="4615815" y="2830830"/>
            <a:ext cx="4500880" cy="460375"/>
          </a:xfrm>
          <a:prstGeom prst="rect">
            <a:avLst/>
          </a:prstGeom>
          <a:noFill/>
          <a:ln w="9525">
            <a:noFill/>
          </a:ln>
        </p:spPr>
        <p:txBody>
          <a:bodyPr wrap="square">
            <a:spAutoFit/>
          </a:bodyPr>
          <a:lstStyle/>
          <a:p>
            <a:pPr eaLnBrk="1" hangingPunct="1"/>
            <a:r>
              <a:rPr lang="en-IN" altLang="en-US" sz="2400" b="1" dirty="0">
                <a:solidFill>
                  <a:schemeClr val="bg1"/>
                </a:solidFill>
                <a:latin typeface="Microsoft YaHei" panose="020B0503020204020204" pitchFamily="34" charset="-122"/>
                <a:ea typeface="Microsoft YaHei" panose="020B0503020204020204" pitchFamily="34" charset="-122"/>
              </a:rPr>
              <a:t>Frontend requirements</a:t>
            </a:r>
          </a:p>
        </p:txBody>
      </p:sp>
      <p:sp>
        <p:nvSpPr>
          <p:cNvPr id="7179" name="文本框 29"/>
          <p:cNvSpPr txBox="1"/>
          <p:nvPr/>
        </p:nvSpPr>
        <p:spPr>
          <a:xfrm>
            <a:off x="4097655" y="2895600"/>
            <a:ext cx="518160" cy="460375"/>
          </a:xfrm>
          <a:prstGeom prst="rect">
            <a:avLst/>
          </a:prstGeom>
          <a:noFill/>
          <a:ln w="9525">
            <a:noFill/>
          </a:ln>
        </p:spPr>
        <p:txBody>
          <a:bodyPr wrap="square">
            <a:spAutoFit/>
          </a:bodyPr>
          <a:lstStyle/>
          <a:p>
            <a:pPr eaLnBrk="1" hangingPunct="1"/>
            <a:r>
              <a:rPr lang="en-US" sz="2400" b="1" dirty="0">
                <a:solidFill>
                  <a:schemeClr val="bg1"/>
                </a:solidFill>
                <a:latin typeface="Microsoft YaHei" panose="020B0503020204020204" pitchFamily="34" charset="-122"/>
                <a:ea typeface="Microsoft YaHei" panose="020B0503020204020204" pitchFamily="34" charset="-122"/>
                <a:sym typeface="+mn-ea"/>
              </a:rPr>
              <a:t>2</a:t>
            </a:r>
            <a:r>
              <a:rPr lang="en-IN" altLang="en-US" sz="2400" b="1" dirty="0">
                <a:solidFill>
                  <a:schemeClr val="bg1"/>
                </a:solidFill>
                <a:latin typeface="Microsoft YaHei" panose="020B0503020204020204" pitchFamily="34" charset="-122"/>
                <a:ea typeface="Microsoft YaHei" panose="020B0503020204020204" pitchFamily="34" charset="-122"/>
                <a:sym typeface="+mn-ea"/>
              </a:rPr>
              <a:t>.</a:t>
            </a:r>
          </a:p>
        </p:txBody>
      </p:sp>
      <p:sp>
        <p:nvSpPr>
          <p:cNvPr id="21" name="文本框 32"/>
          <p:cNvSpPr txBox="1"/>
          <p:nvPr/>
        </p:nvSpPr>
        <p:spPr>
          <a:xfrm>
            <a:off x="4615815" y="3613150"/>
            <a:ext cx="5074920" cy="460375"/>
          </a:xfrm>
          <a:prstGeom prst="rect">
            <a:avLst/>
          </a:prstGeom>
          <a:noFill/>
          <a:ln w="9525">
            <a:noFill/>
          </a:ln>
        </p:spPr>
        <p:txBody>
          <a:bodyPr wrap="square">
            <a:spAutoFit/>
          </a:bodyPr>
          <a:lstStyle/>
          <a:p>
            <a:pPr eaLnBrk="1" hangingPunct="1"/>
            <a:r>
              <a:rPr lang="en-IN" altLang="en-US" sz="2400" b="1" dirty="0">
                <a:solidFill>
                  <a:schemeClr val="bg1"/>
                </a:solidFill>
                <a:latin typeface="Microsoft YaHei" panose="020B0503020204020204" pitchFamily="34" charset="-122"/>
                <a:ea typeface="Microsoft YaHei" panose="020B0503020204020204" pitchFamily="34" charset="-122"/>
              </a:rPr>
              <a:t>Requirements of the database</a:t>
            </a:r>
          </a:p>
        </p:txBody>
      </p:sp>
      <p:sp>
        <p:nvSpPr>
          <p:cNvPr id="7182" name="文本框 33"/>
          <p:cNvSpPr txBox="1"/>
          <p:nvPr/>
        </p:nvSpPr>
        <p:spPr>
          <a:xfrm>
            <a:off x="4088130" y="3613150"/>
            <a:ext cx="466725" cy="460375"/>
          </a:xfrm>
          <a:prstGeom prst="rect">
            <a:avLst/>
          </a:prstGeom>
          <a:noFill/>
          <a:ln w="9525">
            <a:noFill/>
          </a:ln>
        </p:spPr>
        <p:txBody>
          <a:bodyPr wrap="square">
            <a:spAutoFit/>
          </a:bodyPr>
          <a:lstStyle/>
          <a:p>
            <a:pPr eaLnBrk="1" hangingPunct="1"/>
            <a:r>
              <a:rPr lang="en-US" sz="2400" b="1" dirty="0">
                <a:solidFill>
                  <a:schemeClr val="bg1"/>
                </a:solidFill>
                <a:latin typeface="Microsoft YaHei" panose="020B0503020204020204" pitchFamily="34" charset="-122"/>
                <a:ea typeface="Microsoft YaHei" panose="020B0503020204020204" pitchFamily="34" charset="-122"/>
                <a:sym typeface="+mn-ea"/>
              </a:rPr>
              <a:t>3</a:t>
            </a:r>
            <a:r>
              <a:rPr lang="en-IN" altLang="en-US" sz="2400" b="1" dirty="0">
                <a:solidFill>
                  <a:schemeClr val="bg1"/>
                </a:solidFill>
                <a:latin typeface="Microsoft YaHei" panose="020B0503020204020204" pitchFamily="34" charset="-122"/>
                <a:ea typeface="Microsoft YaHei" panose="020B0503020204020204" pitchFamily="34" charset="-122"/>
                <a:sym typeface="+mn-ea"/>
              </a:rPr>
              <a:t>.</a:t>
            </a:r>
          </a:p>
        </p:txBody>
      </p:sp>
      <p:sp>
        <p:nvSpPr>
          <p:cNvPr id="22" name="文本框 36"/>
          <p:cNvSpPr txBox="1"/>
          <p:nvPr/>
        </p:nvSpPr>
        <p:spPr>
          <a:xfrm>
            <a:off x="4707255" y="4331335"/>
            <a:ext cx="4419600" cy="460375"/>
          </a:xfrm>
          <a:prstGeom prst="rect">
            <a:avLst/>
          </a:prstGeom>
          <a:noFill/>
          <a:ln w="9525">
            <a:noFill/>
          </a:ln>
        </p:spPr>
        <p:txBody>
          <a:bodyPr wrap="square">
            <a:spAutoFit/>
          </a:bodyPr>
          <a:lstStyle/>
          <a:p>
            <a:pPr eaLnBrk="1" hangingPunct="1"/>
            <a:r>
              <a:rPr lang="en-IN" altLang="en-US" sz="2400" b="1" dirty="0">
                <a:solidFill>
                  <a:schemeClr val="bg1"/>
                </a:solidFill>
                <a:latin typeface="Microsoft YaHei" panose="020B0503020204020204" pitchFamily="34" charset="-122"/>
                <a:ea typeface="Microsoft YaHei" panose="020B0503020204020204" pitchFamily="34" charset="-122"/>
              </a:rPr>
              <a:t>Java database connectivity</a:t>
            </a:r>
          </a:p>
        </p:txBody>
      </p:sp>
      <p:sp>
        <p:nvSpPr>
          <p:cNvPr id="23" name="文本框 37"/>
          <p:cNvSpPr txBox="1"/>
          <p:nvPr/>
        </p:nvSpPr>
        <p:spPr>
          <a:xfrm>
            <a:off x="4088130" y="4402455"/>
            <a:ext cx="447040" cy="460375"/>
          </a:xfrm>
          <a:prstGeom prst="rect">
            <a:avLst/>
          </a:prstGeom>
          <a:noFill/>
          <a:ln w="9525">
            <a:noFill/>
          </a:ln>
        </p:spPr>
        <p:txBody>
          <a:bodyPr wrap="square">
            <a:spAutoFit/>
          </a:bodyPr>
          <a:lstStyle/>
          <a:p>
            <a:pPr eaLnBrk="1" hangingPunct="1"/>
            <a:r>
              <a:rPr lang="en-US" sz="2400" b="1" dirty="0">
                <a:solidFill>
                  <a:schemeClr val="bg1"/>
                </a:solidFill>
                <a:latin typeface="Microsoft YaHei" panose="020B0503020204020204" pitchFamily="34" charset="-122"/>
                <a:ea typeface="Microsoft YaHei" panose="020B0503020204020204" pitchFamily="34" charset="-122"/>
                <a:sym typeface="+mn-ea"/>
              </a:rPr>
              <a:t>4</a:t>
            </a:r>
            <a:r>
              <a:rPr lang="en-IN" altLang="en-US" sz="2400" b="1" dirty="0">
                <a:solidFill>
                  <a:schemeClr val="bg1"/>
                </a:solidFill>
                <a:latin typeface="Microsoft YaHei" panose="020B0503020204020204" pitchFamily="34" charset="-122"/>
                <a:ea typeface="Microsoft YaHei" panose="020B0503020204020204" pitchFamily="34" charset="-122"/>
                <a:sym typeface="+mn-ea"/>
              </a:rPr>
              <a:t>.</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图片 14"/>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0"/>
            <a:ext cx="12192000" cy="6858000"/>
          </a:xfrm>
          <a:prstGeom prst="rect">
            <a:avLst/>
          </a:prstGeom>
          <a:solidFill>
            <a:schemeClr val="bg1">
              <a:alpha val="34000"/>
            </a:schemeClr>
          </a:solidFill>
          <a:ln>
            <a:noFill/>
          </a:ln>
          <a:effectLst>
            <a:outerShdw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 name="矩形 19"/>
          <p:cNvSpPr/>
          <p:nvPr/>
        </p:nvSpPr>
        <p:spPr>
          <a:xfrm>
            <a:off x="271780" y="292735"/>
            <a:ext cx="1423670" cy="131064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200" name="文本框 20"/>
          <p:cNvSpPr txBox="1"/>
          <p:nvPr/>
        </p:nvSpPr>
        <p:spPr>
          <a:xfrm>
            <a:off x="713105" y="574675"/>
            <a:ext cx="812165" cy="768350"/>
          </a:xfrm>
          <a:prstGeom prst="rect">
            <a:avLst/>
          </a:prstGeom>
          <a:noFill/>
          <a:ln w="9525">
            <a:noFill/>
          </a:ln>
        </p:spPr>
        <p:txBody>
          <a:bodyPr wrap="square">
            <a:spAutoFit/>
          </a:bodyPr>
          <a:lstStyle/>
          <a:p>
            <a:pPr eaLnBrk="1" hangingPunct="1"/>
            <a:r>
              <a:rPr lang="en-US" altLang="zh-CN" sz="4400" b="1" dirty="0">
                <a:solidFill>
                  <a:schemeClr val="bg1"/>
                </a:solidFill>
                <a:latin typeface="Microsoft YaHei" panose="020B0503020204020204" pitchFamily="34" charset="-122"/>
                <a:ea typeface="Microsoft YaHei" panose="020B0503020204020204" pitchFamily="34" charset="-122"/>
              </a:rPr>
              <a:t>1</a:t>
            </a:r>
            <a:endParaRPr lang="zh-CN" altLang="en-US" sz="4400" b="1" dirty="0">
              <a:solidFill>
                <a:schemeClr val="bg1"/>
              </a:solidFill>
              <a:latin typeface="Microsoft YaHei" panose="020B0503020204020204" pitchFamily="34" charset="-122"/>
              <a:ea typeface="Microsoft YaHei" panose="020B0503020204020204" pitchFamily="34" charset="-122"/>
            </a:endParaRPr>
          </a:p>
        </p:txBody>
      </p:sp>
      <p:sp>
        <p:nvSpPr>
          <p:cNvPr id="3" name="Rectangles 2"/>
          <p:cNvSpPr/>
          <p:nvPr/>
        </p:nvSpPr>
        <p:spPr>
          <a:xfrm>
            <a:off x="1903730" y="303530"/>
            <a:ext cx="6247130" cy="1299845"/>
          </a:xfrm>
          <a:prstGeom prst="rect">
            <a:avLst/>
          </a:prstGeom>
          <a:solidFill>
            <a:schemeClr val="tx1">
              <a:alpha val="4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eaLnBrk="1" fontAlgn="auto" hangingPunct="1">
              <a:spcBef>
                <a:spcPts val="0"/>
              </a:spcBef>
              <a:spcAft>
                <a:spcPts val="0"/>
              </a:spcAft>
              <a:buClrTx/>
              <a:buSzTx/>
              <a:buFontTx/>
              <a:defRPr/>
            </a:pPr>
            <a:r>
              <a:rPr lang="en-IN" altLang="zh-CN" sz="4400" b="1" noProof="0">
                <a:ln>
                  <a:noFill/>
                </a:ln>
                <a:effectLst/>
                <a:uLnTx/>
                <a:uFillTx/>
                <a:latin typeface="Microsoft New Tai Lue" panose="020B0502040204020203" charset="0"/>
                <a:cs typeface="Microsoft New Tai Lue" panose="020B0502040204020203" charset="0"/>
                <a:sym typeface="+mn-ea"/>
              </a:rPr>
              <a:t>Problem Statement</a:t>
            </a:r>
          </a:p>
        </p:txBody>
      </p:sp>
      <p:sp>
        <p:nvSpPr>
          <p:cNvPr id="4" name="Text Box 3"/>
          <p:cNvSpPr txBox="1"/>
          <p:nvPr/>
        </p:nvSpPr>
        <p:spPr>
          <a:xfrm>
            <a:off x="442595" y="2027555"/>
            <a:ext cx="10459085" cy="3784600"/>
          </a:xfrm>
          <a:prstGeom prst="rect">
            <a:avLst/>
          </a:prstGeom>
          <a:noFill/>
        </p:spPr>
        <p:txBody>
          <a:bodyPr wrap="square" rtlCol="0">
            <a:spAutoFit/>
          </a:bodyPr>
          <a:lstStyle/>
          <a:p>
            <a:pPr algn="just"/>
            <a:r>
              <a:rPr lang="en-IN" altLang="en-US" sz="2400" b="1" dirty="0">
                <a:solidFill>
                  <a:schemeClr val="tx1"/>
                </a:solidFill>
                <a:latin typeface="Eras Demi ITC" panose="020B0805030504020804" charset="0"/>
                <a:cs typeface="Eras Demi ITC" panose="020B0805030504020804" charset="0"/>
                <a:sym typeface="+mn-ea"/>
              </a:rPr>
              <a:t>To design and develop an application for registration of various events held at BMSCE during the fests, by the numerous student clubs and department clubs present in BMSCE.</a:t>
            </a:r>
          </a:p>
          <a:p>
            <a:pPr algn="just"/>
            <a:endParaRPr lang="en-IN" altLang="en-US" sz="2400" b="1" dirty="0">
              <a:solidFill>
                <a:schemeClr val="tx1"/>
              </a:solidFill>
              <a:latin typeface="Eras Demi ITC" panose="020B0805030504020804" charset="0"/>
              <a:cs typeface="Eras Demi ITC" panose="020B0805030504020804" charset="0"/>
              <a:sym typeface="+mn-ea"/>
            </a:endParaRPr>
          </a:p>
          <a:p>
            <a:pPr algn="just"/>
            <a:r>
              <a:rPr lang="en-IN" altLang="en-US" sz="2400" b="1" dirty="0">
                <a:solidFill>
                  <a:schemeClr val="tx1"/>
                </a:solidFill>
                <a:latin typeface="Eras Demi ITC" panose="020B0805030504020804" charset="0"/>
                <a:cs typeface="Eras Demi ITC" panose="020B0805030504020804" charset="0"/>
                <a:sym typeface="+mn-ea"/>
              </a:rPr>
              <a:t>The application includes an admin login in which he/she can update, add or remove the events as the organizers of the events wish. It also includes student registration where students or any student who wish to participate can look for the events of their interest and register for the same.</a:t>
            </a:r>
          </a:p>
          <a:p>
            <a:endParaRPr lang="en-IN" altLang="en-US" sz="2400" b="1" dirty="0">
              <a:solidFill>
                <a:schemeClr val="tx1"/>
              </a:solidFill>
              <a:latin typeface="Eras Demi ITC" panose="020B0805030504020804" charset="0"/>
              <a:cs typeface="Eras Demi ITC" panose="020B0805030504020804" charset="0"/>
              <a:sym typeface="+mn-ea"/>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s 2"/>
          <p:cNvSpPr/>
          <p:nvPr/>
        </p:nvSpPr>
        <p:spPr>
          <a:xfrm>
            <a:off x="160655" y="203200"/>
            <a:ext cx="5914390" cy="926465"/>
          </a:xfrm>
          <a:prstGeom prst="rect">
            <a:avLst/>
          </a:prstGeom>
          <a:solidFill>
            <a:schemeClr val="tx1">
              <a:alpha val="4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eaLnBrk="1" fontAlgn="auto" hangingPunct="1">
              <a:spcBef>
                <a:spcPts val="0"/>
              </a:spcBef>
              <a:spcAft>
                <a:spcPts val="0"/>
              </a:spcAft>
              <a:buClrTx/>
              <a:buSzTx/>
              <a:buFontTx/>
              <a:defRPr/>
            </a:pPr>
            <a:r>
              <a:rPr lang="en-IN" altLang="zh-CN" sz="4400" b="1" noProof="0">
                <a:ln>
                  <a:noFill/>
                </a:ln>
                <a:effectLst/>
                <a:uLnTx/>
                <a:uFillTx/>
                <a:latin typeface="Microsoft New Tai Lue" panose="020B0502040204020203" charset="0"/>
                <a:cs typeface="Microsoft New Tai Lue" panose="020B0502040204020203" charset="0"/>
                <a:sym typeface="+mn-ea"/>
              </a:rPr>
              <a:t>3 - tier Architecture</a:t>
            </a:r>
          </a:p>
        </p:txBody>
      </p:sp>
      <p:sp>
        <p:nvSpPr>
          <p:cNvPr id="4" name="Text Box 3"/>
          <p:cNvSpPr txBox="1"/>
          <p:nvPr/>
        </p:nvSpPr>
        <p:spPr>
          <a:xfrm>
            <a:off x="250825" y="1222375"/>
            <a:ext cx="11466830" cy="5631180"/>
          </a:xfrm>
          <a:prstGeom prst="rect">
            <a:avLst/>
          </a:prstGeom>
          <a:noFill/>
        </p:spPr>
        <p:txBody>
          <a:bodyPr wrap="square" rtlCol="0">
            <a:spAutoFit/>
          </a:bodyPr>
          <a:lstStyle/>
          <a:p>
            <a:r>
              <a:rPr lang="en-IN" altLang="en-US" sz="2400">
                <a:latin typeface="Eras Demi ITC" panose="020B0805030504020804" charset="0"/>
                <a:cs typeface="Eras Demi ITC" panose="020B0805030504020804" charset="0"/>
              </a:rPr>
              <a:t>The project follows 3 tier architecture.This DBMS architecture contains an Application layer between the user and the DBMS, which is responsible for communicating the user's request to the DBMS system and send the response from the DBMS to the user.</a:t>
            </a:r>
          </a:p>
          <a:p>
            <a:endParaRPr lang="en-IN" altLang="en-US" sz="2400">
              <a:latin typeface="Eras Demi ITC" panose="020B0805030504020804" charset="0"/>
              <a:cs typeface="Eras Demi ITC" panose="020B0805030504020804" charset="0"/>
            </a:endParaRPr>
          </a:p>
          <a:p>
            <a:endParaRPr lang="en-IN" altLang="en-US" sz="2400">
              <a:latin typeface="Eras Demi ITC" panose="020B0805030504020804" charset="0"/>
              <a:cs typeface="Eras Demi ITC" panose="020B0805030504020804" charset="0"/>
            </a:endParaRPr>
          </a:p>
          <a:p>
            <a:endParaRPr lang="en-IN" altLang="en-US" sz="2400">
              <a:latin typeface="Eras Demi ITC" panose="020B0805030504020804" charset="0"/>
              <a:cs typeface="Eras Demi ITC" panose="020B0805030504020804" charset="0"/>
            </a:endParaRPr>
          </a:p>
          <a:p>
            <a:endParaRPr lang="en-IN" altLang="en-US" sz="2400">
              <a:latin typeface="Eras Demi ITC" panose="020B0805030504020804" charset="0"/>
              <a:cs typeface="Eras Demi ITC" panose="020B0805030504020804" charset="0"/>
            </a:endParaRPr>
          </a:p>
          <a:p>
            <a:endParaRPr lang="en-IN" altLang="en-US" sz="2400">
              <a:latin typeface="Eras Demi ITC" panose="020B0805030504020804" charset="0"/>
              <a:cs typeface="Eras Demi ITC" panose="020B0805030504020804" charset="0"/>
            </a:endParaRPr>
          </a:p>
          <a:p>
            <a:endParaRPr lang="en-IN" altLang="en-US" sz="2400">
              <a:latin typeface="Eras Demi ITC" panose="020B0805030504020804" charset="0"/>
              <a:cs typeface="Eras Demi ITC" panose="020B0805030504020804" charset="0"/>
            </a:endParaRPr>
          </a:p>
          <a:p>
            <a:endParaRPr lang="en-IN" altLang="en-US" sz="2400">
              <a:latin typeface="Eras Demi ITC" panose="020B0805030504020804" charset="0"/>
              <a:cs typeface="Eras Demi ITC" panose="020B0805030504020804" charset="0"/>
            </a:endParaRPr>
          </a:p>
          <a:p>
            <a:r>
              <a:rPr lang="en-IN" altLang="en-US" sz="2400">
                <a:latin typeface="Eras Demi ITC" panose="020B0805030504020804" charset="0"/>
                <a:cs typeface="Eras Demi ITC" panose="020B0805030504020804" charset="0"/>
              </a:rPr>
              <a:t>The application layer(business logic layer) also processes functional logic, constraint, and rules before passing data to the user or down to the DBMS.</a:t>
            </a:r>
          </a:p>
          <a:p>
            <a:endParaRPr lang="en-IN" altLang="en-US" sz="2400">
              <a:latin typeface="Eras Demi ITC" panose="020B0805030504020804" charset="0"/>
              <a:cs typeface="Eras Demi ITC" panose="020B0805030504020804" charset="0"/>
            </a:endParaRPr>
          </a:p>
          <a:p>
            <a:endParaRPr lang="en-IN" altLang="en-US" sz="2400">
              <a:latin typeface="Eras Demi ITC" panose="020B0805030504020804" charset="0"/>
              <a:cs typeface="Eras Demi ITC" panose="020B0805030504020804" charset="0"/>
            </a:endParaRPr>
          </a:p>
        </p:txBody>
      </p:sp>
      <p:pic>
        <p:nvPicPr>
          <p:cNvPr id="6" name="Content Placeholder 5" descr="3tier"/>
          <p:cNvPicPr>
            <a:picLocks noGrp="1" noChangeAspect="1"/>
          </p:cNvPicPr>
          <p:nvPr>
            <p:ph idx="1"/>
          </p:nvPr>
        </p:nvPicPr>
        <p:blipFill>
          <a:blip r:embed="rId2"/>
          <a:stretch>
            <a:fillRect/>
          </a:stretch>
        </p:blipFill>
        <p:spPr>
          <a:xfrm>
            <a:off x="1939925" y="2888615"/>
            <a:ext cx="7392670" cy="2047240"/>
          </a:xfrm>
          <a:prstGeom prst="rect">
            <a:avLst/>
          </a:prstGeom>
        </p:spPr>
      </p:pic>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图片 14"/>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0"/>
            <a:ext cx="12192000" cy="6858000"/>
          </a:xfrm>
          <a:prstGeom prst="rect">
            <a:avLst/>
          </a:prstGeom>
          <a:solidFill>
            <a:schemeClr val="bg1">
              <a:alpha val="34000"/>
            </a:schemeClr>
          </a:solidFill>
          <a:ln>
            <a:noFill/>
          </a:ln>
          <a:effectLst>
            <a:outerShdw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 name="矩形 19"/>
          <p:cNvSpPr/>
          <p:nvPr/>
        </p:nvSpPr>
        <p:spPr>
          <a:xfrm>
            <a:off x="271780" y="303530"/>
            <a:ext cx="1423670" cy="131064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200" name="文本框 20"/>
          <p:cNvSpPr txBox="1"/>
          <p:nvPr/>
        </p:nvSpPr>
        <p:spPr>
          <a:xfrm>
            <a:off x="713105" y="574675"/>
            <a:ext cx="812165" cy="768350"/>
          </a:xfrm>
          <a:prstGeom prst="rect">
            <a:avLst/>
          </a:prstGeom>
          <a:noFill/>
          <a:ln w="9525">
            <a:noFill/>
          </a:ln>
        </p:spPr>
        <p:txBody>
          <a:bodyPr wrap="square">
            <a:spAutoFit/>
          </a:bodyPr>
          <a:lstStyle/>
          <a:p>
            <a:pPr eaLnBrk="1" hangingPunct="1"/>
            <a:r>
              <a:rPr lang="en-IN" altLang="zh-CN" sz="4400" b="1" dirty="0">
                <a:solidFill>
                  <a:schemeClr val="bg1"/>
                </a:solidFill>
                <a:latin typeface="Microsoft YaHei" panose="020B0503020204020204" pitchFamily="34" charset="-122"/>
                <a:ea typeface="Microsoft YaHei" panose="020B0503020204020204" pitchFamily="34" charset="-122"/>
              </a:rPr>
              <a:t>2</a:t>
            </a:r>
          </a:p>
        </p:txBody>
      </p:sp>
      <p:sp>
        <p:nvSpPr>
          <p:cNvPr id="3" name="Rectangles 2"/>
          <p:cNvSpPr/>
          <p:nvPr/>
        </p:nvSpPr>
        <p:spPr>
          <a:xfrm>
            <a:off x="1903730" y="303530"/>
            <a:ext cx="7042150" cy="1299845"/>
          </a:xfrm>
          <a:prstGeom prst="rect">
            <a:avLst/>
          </a:prstGeom>
          <a:solidFill>
            <a:schemeClr val="tx1">
              <a:alpha val="4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eaLnBrk="1" fontAlgn="auto" hangingPunct="1">
              <a:spcBef>
                <a:spcPts val="0"/>
              </a:spcBef>
              <a:spcAft>
                <a:spcPts val="0"/>
              </a:spcAft>
              <a:buClrTx/>
              <a:buSzTx/>
              <a:buFontTx/>
              <a:defRPr/>
            </a:pPr>
            <a:r>
              <a:rPr lang="en-IN" altLang="zh-CN" sz="4400" b="1" noProof="0">
                <a:ln>
                  <a:noFill/>
                </a:ln>
                <a:effectLst/>
                <a:uLnTx/>
                <a:uFillTx/>
                <a:latin typeface="Microsoft New Tai Lue" panose="020B0502040204020203" charset="0"/>
                <a:cs typeface="Microsoft New Tai Lue" panose="020B0502040204020203" charset="0"/>
                <a:sym typeface="+mn-ea"/>
              </a:rPr>
              <a:t>Frontend requirements</a:t>
            </a:r>
          </a:p>
        </p:txBody>
      </p:sp>
      <p:sp>
        <p:nvSpPr>
          <p:cNvPr id="4" name="Text Box 3"/>
          <p:cNvSpPr txBox="1"/>
          <p:nvPr/>
        </p:nvSpPr>
        <p:spPr>
          <a:xfrm>
            <a:off x="271780" y="1614170"/>
            <a:ext cx="11818620" cy="6031230"/>
          </a:xfrm>
          <a:prstGeom prst="rect">
            <a:avLst/>
          </a:prstGeom>
          <a:noFill/>
        </p:spPr>
        <p:txBody>
          <a:bodyPr wrap="square" rtlCol="0">
            <a:spAutoFit/>
          </a:bodyPr>
          <a:lstStyle/>
          <a:p>
            <a:pPr algn="just">
              <a:lnSpc>
                <a:spcPct val="150000"/>
              </a:lnSpc>
            </a:pPr>
            <a:r>
              <a:rPr lang="en-IN" sz="2000" b="1" dirty="0">
                <a:latin typeface="Eras Demi ITC" panose="020B0805030504020804" charset="0"/>
                <a:cs typeface="Eras Demi ITC" panose="020B0805030504020804" charset="0"/>
                <a:sym typeface="+mn-ea"/>
              </a:rPr>
              <a:t>Software used for the designing the user interface: </a:t>
            </a:r>
            <a:r>
              <a:rPr lang="en-IN" sz="2400" b="1" u="sng" dirty="0">
                <a:latin typeface="Eras Demi ITC" panose="020B0805030504020804" charset="0"/>
                <a:cs typeface="Eras Demi ITC" panose="020B0805030504020804" charset="0"/>
                <a:sym typeface="+mn-ea"/>
              </a:rPr>
              <a:t>Swing.</a:t>
            </a:r>
            <a:endParaRPr lang="en-IN" sz="2000" b="1" dirty="0">
              <a:latin typeface="Eras Demi ITC" panose="020B0805030504020804" charset="0"/>
              <a:cs typeface="Eras Demi ITC" panose="020B0805030504020804" charset="0"/>
            </a:endParaRPr>
          </a:p>
          <a:p>
            <a:pPr algn="just">
              <a:lnSpc>
                <a:spcPct val="150000"/>
              </a:lnSpc>
            </a:pPr>
            <a:r>
              <a:rPr lang="en-IN" sz="2000" b="1" dirty="0">
                <a:latin typeface="Eras Demi ITC" panose="020B0805030504020804" charset="0"/>
                <a:cs typeface="Eras Demi ITC" panose="020B0805030504020804" charset="0"/>
                <a:sym typeface="+mn-ea"/>
              </a:rPr>
              <a:t>     Swing is a GUI widget toolkit for Java. Swing was developed to provide more sophisticated set of GUI components than the earlier toolkit, i.e., Abstract Window Toolkit(AWT).Swing does not replace </a:t>
            </a:r>
            <a:r>
              <a:rPr lang="en-IN" sz="2000" b="1" dirty="0" err="1">
                <a:latin typeface="Eras Demi ITC" panose="020B0805030504020804" charset="0"/>
                <a:cs typeface="Eras Demi ITC" panose="020B0805030504020804" charset="0"/>
                <a:sym typeface="+mn-ea"/>
              </a:rPr>
              <a:t>it,but</a:t>
            </a:r>
            <a:r>
              <a:rPr lang="en-IN" sz="2000" b="1" dirty="0">
                <a:latin typeface="Eras Demi ITC" panose="020B0805030504020804" charset="0"/>
                <a:cs typeface="Eras Demi ITC" panose="020B0805030504020804" charset="0"/>
                <a:sym typeface="+mn-ea"/>
              </a:rPr>
              <a:t> is built on its foundation. Swing is a lightweight toolkit , it has lightweight components when compared to AWT. It also has a pluggable look and feel.</a:t>
            </a:r>
            <a:endParaRPr lang="en-IN" sz="2000" b="1" dirty="0">
              <a:latin typeface="Eras Demi ITC" panose="020B0805030504020804" charset="0"/>
              <a:cs typeface="Eras Demi ITC" panose="020B0805030504020804" charset="0"/>
            </a:endParaRPr>
          </a:p>
          <a:p>
            <a:pPr algn="just">
              <a:lnSpc>
                <a:spcPct val="150000"/>
              </a:lnSpc>
            </a:pPr>
            <a:r>
              <a:rPr lang="en-IN" sz="2000" b="1" dirty="0">
                <a:latin typeface="Eras Demi ITC" panose="020B0805030504020804" charset="0"/>
                <a:cs typeface="Eras Demi ITC" panose="020B0805030504020804" charset="0"/>
                <a:sym typeface="+mn-ea"/>
              </a:rPr>
              <a:t>               The user interface in swing is referred to as frames and the connectivity between one User interface page and the other would be through connecting the frames using </a:t>
            </a:r>
            <a:r>
              <a:rPr lang="en-IN" sz="2000" b="1" dirty="0" err="1">
                <a:latin typeface="Eras Demi ITC" panose="020B0805030504020804" charset="0"/>
                <a:cs typeface="Eras Demi ITC" panose="020B0805030504020804" charset="0"/>
                <a:sym typeface="+mn-ea"/>
              </a:rPr>
              <a:t>Swing.The</a:t>
            </a:r>
            <a:r>
              <a:rPr lang="en-IN" sz="2000" b="1" dirty="0">
                <a:latin typeface="Eras Demi ITC" panose="020B0805030504020804" charset="0"/>
                <a:cs typeface="Eras Demi ITC" panose="020B0805030504020804" charset="0"/>
                <a:sym typeface="+mn-ea"/>
              </a:rPr>
              <a:t> user interface for our project will include a home page containing the options like ‘about’, ‘registration’, ‘events’ ,each of which will be redirected to their respective pages. Students will be asked to register for their desired events through a registration form and the confirmation will be sent to their respective emails.</a:t>
            </a:r>
            <a:endParaRPr lang="en-IN" sz="2000" b="1" dirty="0">
              <a:latin typeface="Eras Demi ITC" panose="020B0805030504020804" charset="0"/>
              <a:cs typeface="Eras Demi ITC" panose="020B0805030504020804" charset="0"/>
            </a:endParaRPr>
          </a:p>
          <a:p>
            <a:pPr>
              <a:lnSpc>
                <a:spcPct val="150000"/>
              </a:lnSpc>
            </a:pPr>
            <a:endParaRPr lang="en-IN" sz="2000" b="1" dirty="0">
              <a:latin typeface="Eras Demi ITC" panose="020B0805030504020804" charset="0"/>
              <a:cs typeface="Eras Demi ITC" panose="020B0805030504020804" charset="0"/>
            </a:endParaRPr>
          </a:p>
          <a:p>
            <a:endParaRPr lang="en-US" sz="2000" b="1">
              <a:latin typeface="Eras Demi ITC" panose="020B0805030504020804" charset="0"/>
              <a:cs typeface="Eras Demi ITC" panose="020B0805030504020804" charset="0"/>
            </a:endParaRPr>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图片 14"/>
          <p:cNvPicPr>
            <a:picLocks noChangeAspect="1"/>
          </p:cNvPicPr>
          <p:nvPr/>
        </p:nvPicPr>
        <p:blipFill>
          <a:blip r:embed="rId2" cstate="print"/>
          <a:stretch>
            <a:fillRect/>
          </a:stretch>
        </p:blipFill>
        <p:spPr>
          <a:xfrm>
            <a:off x="0" y="0"/>
            <a:ext cx="12192000" cy="6858000"/>
          </a:xfrm>
          <a:prstGeom prst="rect">
            <a:avLst/>
          </a:prstGeom>
          <a:noFill/>
          <a:ln w="9525">
            <a:noFill/>
          </a:ln>
        </p:spPr>
      </p:pic>
      <p:sp>
        <p:nvSpPr>
          <p:cNvPr id="2" name="矩形 1"/>
          <p:cNvSpPr/>
          <p:nvPr/>
        </p:nvSpPr>
        <p:spPr>
          <a:xfrm>
            <a:off x="0" y="0"/>
            <a:ext cx="12192000" cy="6858000"/>
          </a:xfrm>
          <a:prstGeom prst="rect">
            <a:avLst/>
          </a:prstGeom>
          <a:solidFill>
            <a:schemeClr val="bg1">
              <a:alpha val="34000"/>
            </a:schemeClr>
          </a:solidFill>
          <a:ln>
            <a:noFill/>
          </a:ln>
          <a:effectLst>
            <a:outerShdw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20" name="矩形 19"/>
          <p:cNvSpPr/>
          <p:nvPr/>
        </p:nvSpPr>
        <p:spPr>
          <a:xfrm>
            <a:off x="271780" y="303530"/>
            <a:ext cx="1423670" cy="131064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8200" name="文本框 20"/>
          <p:cNvSpPr txBox="1"/>
          <p:nvPr/>
        </p:nvSpPr>
        <p:spPr>
          <a:xfrm>
            <a:off x="713105" y="568960"/>
            <a:ext cx="812165" cy="768350"/>
          </a:xfrm>
          <a:prstGeom prst="rect">
            <a:avLst/>
          </a:prstGeom>
          <a:noFill/>
          <a:ln w="9525">
            <a:noFill/>
          </a:ln>
        </p:spPr>
        <p:txBody>
          <a:bodyPr wrap="square">
            <a:spAutoFit/>
          </a:bodyPr>
          <a:lstStyle/>
          <a:p>
            <a:pPr eaLnBrk="1" hangingPunct="1"/>
            <a:r>
              <a:rPr lang="en-IN" altLang="zh-CN" sz="4400" b="1" dirty="0">
                <a:solidFill>
                  <a:schemeClr val="bg1"/>
                </a:solidFill>
                <a:latin typeface="Microsoft YaHei" panose="020B0503020204020204" pitchFamily="34" charset="-122"/>
                <a:ea typeface="Microsoft YaHei" panose="020B0503020204020204" pitchFamily="34" charset="-122"/>
              </a:rPr>
              <a:t>3</a:t>
            </a:r>
          </a:p>
        </p:txBody>
      </p:sp>
      <p:sp>
        <p:nvSpPr>
          <p:cNvPr id="3" name="Rectangles 2"/>
          <p:cNvSpPr/>
          <p:nvPr/>
        </p:nvSpPr>
        <p:spPr>
          <a:xfrm>
            <a:off x="1903730" y="303530"/>
            <a:ext cx="9197975" cy="1299845"/>
          </a:xfrm>
          <a:prstGeom prst="rect">
            <a:avLst/>
          </a:prstGeom>
          <a:solidFill>
            <a:schemeClr val="tx1">
              <a:alpha val="4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eaLnBrk="1" fontAlgn="auto" hangingPunct="1">
              <a:spcBef>
                <a:spcPts val="0"/>
              </a:spcBef>
              <a:spcAft>
                <a:spcPts val="0"/>
              </a:spcAft>
              <a:buClrTx/>
              <a:buSzTx/>
              <a:buFontTx/>
              <a:defRPr/>
            </a:pPr>
            <a:r>
              <a:rPr lang="en-IN" altLang="zh-CN" sz="4400" b="1" noProof="0">
                <a:ln>
                  <a:noFill/>
                </a:ln>
                <a:effectLst/>
                <a:uLnTx/>
                <a:uFillTx/>
                <a:latin typeface="Microsoft New Tai Lue" panose="020B0502040204020203" charset="0"/>
                <a:cs typeface="Microsoft New Tai Lue" panose="020B0502040204020203" charset="0"/>
                <a:sym typeface="+mn-ea"/>
              </a:rPr>
              <a:t> Requirements of the database</a:t>
            </a:r>
          </a:p>
        </p:txBody>
      </p:sp>
      <p:sp>
        <p:nvSpPr>
          <p:cNvPr id="4" name="Text Box 3"/>
          <p:cNvSpPr txBox="1"/>
          <p:nvPr/>
        </p:nvSpPr>
        <p:spPr>
          <a:xfrm>
            <a:off x="271780" y="1704975"/>
            <a:ext cx="11647805" cy="4831080"/>
          </a:xfrm>
          <a:prstGeom prst="rect">
            <a:avLst/>
          </a:prstGeom>
          <a:noFill/>
        </p:spPr>
        <p:txBody>
          <a:bodyPr wrap="square" rtlCol="0">
            <a:spAutoFit/>
          </a:bodyPr>
          <a:lstStyle/>
          <a:p>
            <a:endParaRPr lang="en-IN" altLang="en-US" sz="2000" b="1" i="1" u="sng">
              <a:latin typeface="Eras Demi ITC" panose="020B0805030504020804" charset="0"/>
              <a:cs typeface="Eras Demi ITC" panose="020B0805030504020804" charset="0"/>
            </a:endParaRPr>
          </a:p>
          <a:p>
            <a:r>
              <a:rPr lang="en-US" sz="2400" b="1">
                <a:latin typeface="Eras Demi ITC" panose="020B0805030504020804" charset="0"/>
                <a:cs typeface="Eras Demi ITC" panose="020B0805030504020804" charset="0"/>
                <a:sym typeface="+mn-ea"/>
              </a:rPr>
              <a:t>1.The various events are organised and handled by different clubs. Each club has a unique name, unique id, the department which handles it and the admin who manages the club.</a:t>
            </a:r>
            <a:endParaRPr lang="en-US" sz="2400" b="1">
              <a:latin typeface="Eras Demi ITC" panose="020B0805030504020804" charset="0"/>
              <a:cs typeface="Eras Demi ITC" panose="020B0805030504020804" charset="0"/>
            </a:endParaRPr>
          </a:p>
          <a:p>
            <a:endParaRPr lang="en-US" sz="2400" b="1">
              <a:latin typeface="Eras Demi ITC" panose="020B0805030504020804" charset="0"/>
              <a:cs typeface="Eras Demi ITC" panose="020B0805030504020804" charset="0"/>
            </a:endParaRPr>
          </a:p>
          <a:p>
            <a:r>
              <a:rPr lang="en-US" sz="2400" b="1">
                <a:latin typeface="Eras Demi ITC" panose="020B0805030504020804" charset="0"/>
                <a:cs typeface="Eras Demi ITC" panose="020B0805030504020804" charset="0"/>
                <a:sym typeface="+mn-ea"/>
              </a:rPr>
              <a:t>2.Each club handles one or more events and for each event, we store the event number, event name, the date, the venue at which it will be held and the club handling it.</a:t>
            </a:r>
            <a:endParaRPr lang="en-US" sz="2400" b="1">
              <a:latin typeface="Eras Demi ITC" panose="020B0805030504020804" charset="0"/>
              <a:cs typeface="Eras Demi ITC" panose="020B0805030504020804" charset="0"/>
            </a:endParaRPr>
          </a:p>
          <a:p>
            <a:endParaRPr lang="en-US" sz="2400" b="1">
              <a:latin typeface="Eras Demi ITC" panose="020B0805030504020804" charset="0"/>
              <a:cs typeface="Eras Demi ITC" panose="020B0805030504020804" charset="0"/>
            </a:endParaRPr>
          </a:p>
          <a:p>
            <a:r>
              <a:rPr lang="en-US" sz="2400" b="1">
                <a:latin typeface="Eras Demi ITC" panose="020B0805030504020804" charset="0"/>
                <a:cs typeface="Eras Demi ITC" panose="020B0805030504020804" charset="0"/>
                <a:sym typeface="+mn-ea"/>
              </a:rPr>
              <a:t>3.We store the details of each student who have registered for a particular event. We store their USN, name, semester to which they belong, their contact details and the event for which they have registered.</a:t>
            </a:r>
            <a:endParaRPr lang="en-US" sz="2400" b="1">
              <a:latin typeface="Eras Demi ITC" panose="020B0805030504020804" charset="0"/>
              <a:cs typeface="Eras Demi ITC" panose="020B0805030504020804" charset="0"/>
            </a:endParaRPr>
          </a:p>
          <a:p>
            <a:endParaRPr lang="en-US" sz="2400" b="1">
              <a:latin typeface="Eras Demi ITC" panose="020B0805030504020804" charset="0"/>
              <a:cs typeface="Eras Demi ITC" panose="020B0805030504020804" charset="0"/>
            </a:endParaRPr>
          </a:p>
        </p:txBody>
      </p:sp>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866900" y="1788795"/>
            <a:ext cx="1856740" cy="658495"/>
          </a:xfrm>
          <a:prstGeom prst="rect">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a:t>CLUB</a:t>
            </a:r>
          </a:p>
        </p:txBody>
      </p:sp>
      <p:sp>
        <p:nvSpPr>
          <p:cNvPr id="4" name="Rectangle 3"/>
          <p:cNvSpPr/>
          <p:nvPr/>
        </p:nvSpPr>
        <p:spPr>
          <a:xfrm>
            <a:off x="7805420" y="1788795"/>
            <a:ext cx="1802130" cy="657225"/>
          </a:xfrm>
          <a:prstGeom prst="rect">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a:t>REGISTERED_STUDENT</a:t>
            </a:r>
          </a:p>
        </p:txBody>
      </p:sp>
      <p:sp>
        <p:nvSpPr>
          <p:cNvPr id="6" name="Rectangle 5"/>
          <p:cNvSpPr/>
          <p:nvPr/>
        </p:nvSpPr>
        <p:spPr>
          <a:xfrm>
            <a:off x="1866900" y="4497070"/>
            <a:ext cx="1856740" cy="704850"/>
          </a:xfrm>
          <a:prstGeom prst="rect">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a:t>ADMIN</a:t>
            </a:r>
          </a:p>
        </p:txBody>
      </p:sp>
      <p:sp>
        <p:nvSpPr>
          <p:cNvPr id="7" name="Rectangle 6"/>
          <p:cNvSpPr/>
          <p:nvPr/>
        </p:nvSpPr>
        <p:spPr>
          <a:xfrm>
            <a:off x="7811135" y="4474845"/>
            <a:ext cx="1797050" cy="704215"/>
          </a:xfrm>
          <a:prstGeom prst="rect">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a:t>EVENT</a:t>
            </a:r>
          </a:p>
        </p:txBody>
      </p:sp>
      <p:sp>
        <p:nvSpPr>
          <p:cNvPr id="8" name="Oval 7"/>
          <p:cNvSpPr/>
          <p:nvPr/>
        </p:nvSpPr>
        <p:spPr>
          <a:xfrm>
            <a:off x="399415" y="895350"/>
            <a:ext cx="1550035" cy="516890"/>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u="sng"/>
              <a:t>Name</a:t>
            </a:r>
          </a:p>
        </p:txBody>
      </p:sp>
      <p:sp>
        <p:nvSpPr>
          <p:cNvPr id="16" name="Oval 15"/>
          <p:cNvSpPr/>
          <p:nvPr/>
        </p:nvSpPr>
        <p:spPr>
          <a:xfrm>
            <a:off x="66040" y="5179060"/>
            <a:ext cx="1644650" cy="58737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a:t>Name</a:t>
            </a:r>
          </a:p>
        </p:txBody>
      </p:sp>
      <p:sp>
        <p:nvSpPr>
          <p:cNvPr id="17" name="Oval 16"/>
          <p:cNvSpPr/>
          <p:nvPr/>
        </p:nvSpPr>
        <p:spPr>
          <a:xfrm>
            <a:off x="888365" y="5829935"/>
            <a:ext cx="1856105" cy="528320"/>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a:t>Login_psw</a:t>
            </a:r>
          </a:p>
        </p:txBody>
      </p:sp>
      <p:sp>
        <p:nvSpPr>
          <p:cNvPr id="18" name="Oval 17"/>
          <p:cNvSpPr/>
          <p:nvPr/>
        </p:nvSpPr>
        <p:spPr>
          <a:xfrm>
            <a:off x="10629265" y="1412240"/>
            <a:ext cx="1470371" cy="63436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a:t>Phone</a:t>
            </a:r>
          </a:p>
        </p:txBody>
      </p:sp>
      <p:sp>
        <p:nvSpPr>
          <p:cNvPr id="19" name="Oval 18"/>
          <p:cNvSpPr/>
          <p:nvPr/>
        </p:nvSpPr>
        <p:spPr>
          <a:xfrm>
            <a:off x="9983470" y="719455"/>
            <a:ext cx="1679575" cy="61023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a:t>Name</a:t>
            </a:r>
          </a:p>
        </p:txBody>
      </p:sp>
      <p:sp>
        <p:nvSpPr>
          <p:cNvPr id="20" name="Oval 19"/>
          <p:cNvSpPr/>
          <p:nvPr/>
        </p:nvSpPr>
        <p:spPr>
          <a:xfrm>
            <a:off x="10215880" y="2117090"/>
            <a:ext cx="1679575" cy="61023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err="1"/>
              <a:t>Email_Id</a:t>
            </a:r>
            <a:endParaRPr lang="en-IN" altLang="en-US" dirty="0"/>
          </a:p>
        </p:txBody>
      </p:sp>
      <p:sp>
        <p:nvSpPr>
          <p:cNvPr id="21" name="Oval 20"/>
          <p:cNvSpPr/>
          <p:nvPr/>
        </p:nvSpPr>
        <p:spPr>
          <a:xfrm>
            <a:off x="8408035" y="398780"/>
            <a:ext cx="1679575" cy="61023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a:t>USN</a:t>
            </a:r>
          </a:p>
        </p:txBody>
      </p:sp>
      <p:sp>
        <p:nvSpPr>
          <p:cNvPr id="22" name="Oval 21"/>
          <p:cNvSpPr/>
          <p:nvPr/>
        </p:nvSpPr>
        <p:spPr>
          <a:xfrm>
            <a:off x="10087610" y="5220335"/>
            <a:ext cx="1679575" cy="61023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a:t>Date</a:t>
            </a:r>
          </a:p>
        </p:txBody>
      </p:sp>
      <p:sp>
        <p:nvSpPr>
          <p:cNvPr id="23" name="Oval 22"/>
          <p:cNvSpPr/>
          <p:nvPr/>
        </p:nvSpPr>
        <p:spPr>
          <a:xfrm>
            <a:off x="10535285" y="4568825"/>
            <a:ext cx="1564351" cy="61023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a:t>Fee</a:t>
            </a:r>
          </a:p>
        </p:txBody>
      </p:sp>
      <p:sp>
        <p:nvSpPr>
          <p:cNvPr id="24" name="Oval 23"/>
          <p:cNvSpPr/>
          <p:nvPr/>
        </p:nvSpPr>
        <p:spPr>
          <a:xfrm>
            <a:off x="9072245" y="5829935"/>
            <a:ext cx="1679575" cy="61023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a:t>Venue</a:t>
            </a:r>
          </a:p>
        </p:txBody>
      </p:sp>
      <p:sp>
        <p:nvSpPr>
          <p:cNvPr id="25" name="Oval 24"/>
          <p:cNvSpPr/>
          <p:nvPr/>
        </p:nvSpPr>
        <p:spPr>
          <a:xfrm>
            <a:off x="9713595" y="2797810"/>
            <a:ext cx="1679575" cy="61023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a:t>Sem</a:t>
            </a:r>
          </a:p>
        </p:txBody>
      </p:sp>
      <p:sp>
        <p:nvSpPr>
          <p:cNvPr id="26" name="Oval 25"/>
          <p:cNvSpPr/>
          <p:nvPr/>
        </p:nvSpPr>
        <p:spPr>
          <a:xfrm>
            <a:off x="2477770" y="6141720"/>
            <a:ext cx="1679575" cy="61023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a:t>Email</a:t>
            </a:r>
          </a:p>
        </p:txBody>
      </p:sp>
      <p:sp>
        <p:nvSpPr>
          <p:cNvPr id="27" name="Oval 26"/>
          <p:cNvSpPr/>
          <p:nvPr/>
        </p:nvSpPr>
        <p:spPr>
          <a:xfrm>
            <a:off x="10087610" y="3886835"/>
            <a:ext cx="1679575" cy="61023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u="sng" dirty="0" err="1"/>
              <a:t>Event_id</a:t>
            </a:r>
            <a:endParaRPr lang="en-IN" altLang="en-US" u="sng" dirty="0"/>
          </a:p>
        </p:txBody>
      </p:sp>
      <p:sp>
        <p:nvSpPr>
          <p:cNvPr id="28" name="Oval 27"/>
          <p:cNvSpPr/>
          <p:nvPr/>
        </p:nvSpPr>
        <p:spPr>
          <a:xfrm>
            <a:off x="7541260" y="6141720"/>
            <a:ext cx="1679575" cy="61023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err="1"/>
              <a:t>Ename</a:t>
            </a:r>
            <a:endParaRPr lang="en-IN" altLang="en-US" dirty="0"/>
          </a:p>
        </p:txBody>
      </p:sp>
      <p:sp>
        <p:nvSpPr>
          <p:cNvPr id="29" name="Diamond 28"/>
          <p:cNvSpPr/>
          <p:nvPr/>
        </p:nvSpPr>
        <p:spPr>
          <a:xfrm>
            <a:off x="1908175" y="2946400"/>
            <a:ext cx="1773555" cy="977265"/>
          </a:xfrm>
          <a:prstGeom prst="diamond">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err="1"/>
              <a:t>Manag-ed_By</a:t>
            </a:r>
            <a:endParaRPr lang="en-IN" altLang="en-US" dirty="0"/>
          </a:p>
        </p:txBody>
      </p:sp>
      <p:sp>
        <p:nvSpPr>
          <p:cNvPr id="31" name="Diamond 30"/>
          <p:cNvSpPr/>
          <p:nvPr/>
        </p:nvSpPr>
        <p:spPr>
          <a:xfrm>
            <a:off x="7833995" y="2961005"/>
            <a:ext cx="1762125" cy="976630"/>
          </a:xfrm>
          <a:prstGeom prst="diamond">
            <a:avLst/>
          </a:prstGeom>
          <a:ln cmpd="dbl">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sz="1600" dirty="0" err="1"/>
              <a:t>Particip-ates_In</a:t>
            </a:r>
            <a:endParaRPr lang="en-IN" altLang="en-US" sz="1600" dirty="0"/>
          </a:p>
        </p:txBody>
      </p:sp>
      <p:sp>
        <p:nvSpPr>
          <p:cNvPr id="32" name="Diamond 31"/>
          <p:cNvSpPr/>
          <p:nvPr/>
        </p:nvSpPr>
        <p:spPr>
          <a:xfrm>
            <a:off x="4803568" y="2927350"/>
            <a:ext cx="1790700" cy="961390"/>
          </a:xfrm>
          <a:prstGeom prst="diamond">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err="1"/>
              <a:t>Organis</a:t>
            </a:r>
            <a:r>
              <a:rPr lang="en-IN" altLang="en-US" dirty="0"/>
              <a:t>-es</a:t>
            </a:r>
          </a:p>
        </p:txBody>
      </p:sp>
      <p:cxnSp>
        <p:nvCxnSpPr>
          <p:cNvPr id="34" name="Straight Connector 33"/>
          <p:cNvCxnSpPr/>
          <p:nvPr/>
        </p:nvCxnSpPr>
        <p:spPr>
          <a:xfrm>
            <a:off x="3723640" y="2097723"/>
            <a:ext cx="1079928" cy="1290002"/>
          </a:xfrm>
          <a:prstGeom prst="line">
            <a:avLst/>
          </a:prstGeom>
          <a:ln w="9525">
            <a:solidFill>
              <a:schemeClr val="tx1"/>
            </a:solidFill>
          </a:ln>
        </p:spPr>
        <p:style>
          <a:lnRef idx="3">
            <a:schemeClr val="accent5"/>
          </a:lnRef>
          <a:fillRef idx="0">
            <a:schemeClr val="accent5"/>
          </a:fillRef>
          <a:effectRef idx="2">
            <a:schemeClr val="accent5"/>
          </a:effectRef>
          <a:fontRef idx="minor">
            <a:schemeClr val="tx1"/>
          </a:fontRef>
        </p:style>
      </p:cxnSp>
      <p:cxnSp>
        <p:nvCxnSpPr>
          <p:cNvPr id="35" name="Straight Connector 34"/>
          <p:cNvCxnSpPr>
            <a:endCxn id="7" idx="1"/>
          </p:cNvCxnSpPr>
          <p:nvPr/>
        </p:nvCxnSpPr>
        <p:spPr>
          <a:xfrm>
            <a:off x="6594267" y="3408044"/>
            <a:ext cx="1216868" cy="14189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flipH="1" flipV="1">
            <a:off x="1245235" y="1424940"/>
            <a:ext cx="610870" cy="37719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31" idx="0"/>
            <a:endCxn id="4" idx="2"/>
          </p:cNvCxnSpPr>
          <p:nvPr/>
        </p:nvCxnSpPr>
        <p:spPr>
          <a:xfrm flipH="1" flipV="1">
            <a:off x="8706168" y="2446020"/>
            <a:ext cx="8890" cy="5149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4" idx="0"/>
            <a:endCxn id="21" idx="4"/>
          </p:cNvCxnSpPr>
          <p:nvPr/>
        </p:nvCxnSpPr>
        <p:spPr>
          <a:xfrm flipV="1">
            <a:off x="8706485" y="1009015"/>
            <a:ext cx="541655" cy="7797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9030335" y="1203960"/>
            <a:ext cx="1185545" cy="5257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endCxn id="18" idx="2"/>
          </p:cNvCxnSpPr>
          <p:nvPr/>
        </p:nvCxnSpPr>
        <p:spPr>
          <a:xfrm flipV="1">
            <a:off x="9596120" y="1729423"/>
            <a:ext cx="1033145" cy="7207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stCxn id="4" idx="3"/>
            <a:endCxn id="20" idx="2"/>
          </p:cNvCxnSpPr>
          <p:nvPr/>
        </p:nvCxnSpPr>
        <p:spPr>
          <a:xfrm>
            <a:off x="9607550" y="2117408"/>
            <a:ext cx="608330" cy="3048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9607550" y="2422525"/>
            <a:ext cx="351790" cy="4635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9584055" y="4175760"/>
            <a:ext cx="503555" cy="2990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608185" y="4814253"/>
            <a:ext cx="927100" cy="349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9596120" y="5166995"/>
            <a:ext cx="514985" cy="3651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9065895" y="5190490"/>
            <a:ext cx="363220" cy="69469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7" idx="2"/>
            <a:endCxn id="28" idx="0"/>
          </p:cNvCxnSpPr>
          <p:nvPr/>
        </p:nvCxnSpPr>
        <p:spPr>
          <a:xfrm flipH="1">
            <a:off x="8381365" y="5179060"/>
            <a:ext cx="328295" cy="9626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6" idx="1"/>
            <a:endCxn id="16" idx="0"/>
          </p:cNvCxnSpPr>
          <p:nvPr/>
        </p:nvCxnSpPr>
        <p:spPr>
          <a:xfrm flipH="1">
            <a:off x="888365" y="4849495"/>
            <a:ext cx="978535" cy="32956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a:off x="1949450" y="5231130"/>
            <a:ext cx="481330" cy="59880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2782570" y="5190490"/>
            <a:ext cx="522605" cy="9398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2782556" y="2422297"/>
            <a:ext cx="0" cy="56497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2782556" y="3937814"/>
            <a:ext cx="0" cy="5649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5" name="Text Box 64"/>
          <p:cNvSpPr txBox="1"/>
          <p:nvPr/>
        </p:nvSpPr>
        <p:spPr>
          <a:xfrm>
            <a:off x="2198370" y="2576830"/>
            <a:ext cx="622935" cy="369332"/>
          </a:xfrm>
          <a:prstGeom prst="rect">
            <a:avLst/>
          </a:prstGeom>
          <a:noFill/>
        </p:spPr>
        <p:txBody>
          <a:bodyPr wrap="square" rtlCol="0">
            <a:spAutoFit/>
          </a:bodyPr>
          <a:lstStyle/>
          <a:p>
            <a:r>
              <a:rPr lang="en-IN" altLang="en-US" dirty="0">
                <a:solidFill>
                  <a:schemeClr val="tx1"/>
                </a:solidFill>
              </a:rPr>
              <a:t>(1,1)</a:t>
            </a:r>
          </a:p>
        </p:txBody>
      </p:sp>
      <p:sp>
        <p:nvSpPr>
          <p:cNvPr id="66" name="Text Box 65"/>
          <p:cNvSpPr txBox="1"/>
          <p:nvPr/>
        </p:nvSpPr>
        <p:spPr>
          <a:xfrm>
            <a:off x="2198587" y="3995503"/>
            <a:ext cx="669684" cy="369332"/>
          </a:xfrm>
          <a:prstGeom prst="rect">
            <a:avLst/>
          </a:prstGeom>
          <a:noFill/>
        </p:spPr>
        <p:txBody>
          <a:bodyPr wrap="square" rtlCol="0">
            <a:spAutoFit/>
          </a:bodyPr>
          <a:lstStyle/>
          <a:p>
            <a:r>
              <a:rPr lang="en-IN" altLang="en-US" dirty="0">
                <a:solidFill>
                  <a:schemeClr val="tx1"/>
                </a:solidFill>
              </a:rPr>
              <a:t>(1,1)</a:t>
            </a:r>
          </a:p>
        </p:txBody>
      </p:sp>
      <p:sp>
        <p:nvSpPr>
          <p:cNvPr id="70" name="Text Box 69"/>
          <p:cNvSpPr txBox="1"/>
          <p:nvPr/>
        </p:nvSpPr>
        <p:spPr>
          <a:xfrm>
            <a:off x="4013105" y="2208530"/>
            <a:ext cx="657860" cy="368300"/>
          </a:xfrm>
          <a:prstGeom prst="rect">
            <a:avLst/>
          </a:prstGeom>
          <a:noFill/>
        </p:spPr>
        <p:txBody>
          <a:bodyPr wrap="square" rtlCol="0">
            <a:spAutoFit/>
          </a:bodyPr>
          <a:lstStyle/>
          <a:p>
            <a:r>
              <a:rPr lang="en-IN" altLang="en-US" dirty="0">
                <a:solidFill>
                  <a:schemeClr val="tx1"/>
                </a:solidFill>
              </a:rPr>
              <a:t>(0,N)</a:t>
            </a:r>
            <a:endParaRPr lang="en-IN" altLang="en-US" dirty="0">
              <a:solidFill>
                <a:schemeClr val="bg1"/>
              </a:solidFill>
            </a:endParaRPr>
          </a:p>
        </p:txBody>
      </p:sp>
      <p:sp>
        <p:nvSpPr>
          <p:cNvPr id="71" name="Text Box 70"/>
          <p:cNvSpPr txBox="1"/>
          <p:nvPr/>
        </p:nvSpPr>
        <p:spPr>
          <a:xfrm rot="2971242">
            <a:off x="7126118" y="3909592"/>
            <a:ext cx="688364" cy="368300"/>
          </a:xfrm>
          <a:prstGeom prst="rect">
            <a:avLst/>
          </a:prstGeom>
          <a:noFill/>
        </p:spPr>
        <p:txBody>
          <a:bodyPr wrap="square" rtlCol="0">
            <a:spAutoFit/>
          </a:bodyPr>
          <a:lstStyle/>
          <a:p>
            <a:r>
              <a:rPr lang="en-IN" altLang="en-US" dirty="0">
                <a:solidFill>
                  <a:schemeClr val="tx1"/>
                </a:solidFill>
              </a:rPr>
              <a:t>(1,2)</a:t>
            </a:r>
            <a:endParaRPr lang="en-IN" altLang="en-US" dirty="0">
              <a:solidFill>
                <a:schemeClr val="bg1"/>
              </a:solidFill>
            </a:endParaRPr>
          </a:p>
        </p:txBody>
      </p:sp>
      <p:cxnSp>
        <p:nvCxnSpPr>
          <p:cNvPr id="73" name="Straight Connector 72"/>
          <p:cNvCxnSpPr/>
          <p:nvPr/>
        </p:nvCxnSpPr>
        <p:spPr>
          <a:xfrm>
            <a:off x="8706485" y="3941999"/>
            <a:ext cx="0" cy="5550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4" name="Text Box 73"/>
          <p:cNvSpPr txBox="1"/>
          <p:nvPr/>
        </p:nvSpPr>
        <p:spPr>
          <a:xfrm>
            <a:off x="8783495" y="2557463"/>
            <a:ext cx="789475" cy="369332"/>
          </a:xfrm>
          <a:prstGeom prst="rect">
            <a:avLst/>
          </a:prstGeom>
          <a:noFill/>
        </p:spPr>
        <p:txBody>
          <a:bodyPr wrap="square" rtlCol="0">
            <a:spAutoFit/>
          </a:bodyPr>
          <a:lstStyle/>
          <a:p>
            <a:r>
              <a:rPr lang="en-IN" altLang="en-US" dirty="0">
                <a:solidFill>
                  <a:schemeClr val="tx1"/>
                </a:solidFill>
              </a:rPr>
              <a:t>(1,N)</a:t>
            </a:r>
          </a:p>
        </p:txBody>
      </p:sp>
      <p:sp>
        <p:nvSpPr>
          <p:cNvPr id="75" name="Text Box 74"/>
          <p:cNvSpPr txBox="1"/>
          <p:nvPr/>
        </p:nvSpPr>
        <p:spPr>
          <a:xfrm>
            <a:off x="8709660" y="3995567"/>
            <a:ext cx="802283" cy="369332"/>
          </a:xfrm>
          <a:prstGeom prst="rect">
            <a:avLst/>
          </a:prstGeom>
          <a:noFill/>
        </p:spPr>
        <p:txBody>
          <a:bodyPr wrap="square" rtlCol="0">
            <a:spAutoFit/>
          </a:bodyPr>
          <a:lstStyle/>
          <a:p>
            <a:r>
              <a:rPr lang="en-IN" altLang="en-US" dirty="0">
                <a:solidFill>
                  <a:schemeClr val="tx1"/>
                </a:solidFill>
              </a:rPr>
              <a:t>(10,N)</a:t>
            </a:r>
          </a:p>
        </p:txBody>
      </p:sp>
      <p:sp>
        <p:nvSpPr>
          <p:cNvPr id="10" name="Oval 9"/>
          <p:cNvSpPr/>
          <p:nvPr/>
        </p:nvSpPr>
        <p:spPr>
          <a:xfrm>
            <a:off x="39367" y="4406900"/>
            <a:ext cx="1565277" cy="58737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u="sng"/>
              <a:t>Adm_ID</a:t>
            </a:r>
          </a:p>
        </p:txBody>
      </p:sp>
      <p:cxnSp>
        <p:nvCxnSpPr>
          <p:cNvPr id="11" name="Straight Connector 10"/>
          <p:cNvCxnSpPr>
            <a:stCxn id="10" idx="6"/>
          </p:cNvCxnSpPr>
          <p:nvPr/>
        </p:nvCxnSpPr>
        <p:spPr>
          <a:xfrm>
            <a:off x="1604644" y="4700588"/>
            <a:ext cx="251461" cy="371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6438265" y="5554345"/>
            <a:ext cx="1797050" cy="587375"/>
          </a:xfrm>
          <a:prstGeom prst="ellipse">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altLang="en-US" dirty="0"/>
              <a:t>Description</a:t>
            </a:r>
          </a:p>
        </p:txBody>
      </p:sp>
      <p:cxnSp>
        <p:nvCxnSpPr>
          <p:cNvPr id="13" name="Straight Connector 12"/>
          <p:cNvCxnSpPr>
            <a:endCxn id="12" idx="7"/>
          </p:cNvCxnSpPr>
          <p:nvPr/>
        </p:nvCxnSpPr>
        <p:spPr>
          <a:xfrm flipH="1">
            <a:off x="7972143" y="5160645"/>
            <a:ext cx="308894" cy="47971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1158561" y="2309335"/>
            <a:ext cx="708019" cy="4884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175897" y="2756997"/>
            <a:ext cx="1213485" cy="481330"/>
          </a:xfrm>
          <a:prstGeom prst="ellipse">
            <a:avLst/>
          </a:prstGeom>
          <a:solidFill>
            <a:schemeClr val="bg1"/>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solidFill>
                  <a:schemeClr val="tx1"/>
                </a:solidFill>
              </a:rPr>
              <a:t>Desc</a:t>
            </a:r>
            <a:endParaRPr lang="en-IN" dirty="0">
              <a:solidFill>
                <a:schemeClr val="tx1"/>
              </a:solidFill>
            </a:endParaRPr>
          </a:p>
        </p:txBody>
      </p:sp>
      <p:cxnSp>
        <p:nvCxnSpPr>
          <p:cNvPr id="51" name="Straight Connector 50"/>
          <p:cNvCxnSpPr/>
          <p:nvPr/>
        </p:nvCxnSpPr>
        <p:spPr>
          <a:xfrm>
            <a:off x="9018558" y="820882"/>
            <a:ext cx="458528"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Straight Connector 14"/>
          <p:cNvCxnSpPr>
            <a:stCxn id="32" idx="3"/>
            <a:endCxn id="32" idx="3"/>
          </p:cNvCxnSpPr>
          <p:nvPr/>
        </p:nvCxnSpPr>
        <p:spPr>
          <a:xfrm>
            <a:off x="6594268" y="3408045"/>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72" name="Rectangle 71"/>
          <p:cNvSpPr/>
          <p:nvPr/>
        </p:nvSpPr>
        <p:spPr>
          <a:xfrm>
            <a:off x="4788207" y="1585657"/>
            <a:ext cx="1802309" cy="614998"/>
          </a:xfrm>
          <a:prstGeom prst="rect">
            <a:avLst/>
          </a:prstGeom>
          <a:solidFill>
            <a:schemeClr val="bg1"/>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COORDINATOR</a:t>
            </a:r>
            <a:endParaRPr lang="en-IN" dirty="0"/>
          </a:p>
        </p:txBody>
      </p:sp>
      <p:cxnSp>
        <p:nvCxnSpPr>
          <p:cNvPr id="84" name="Straight Connector 83"/>
          <p:cNvCxnSpPr>
            <a:stCxn id="72" idx="2"/>
            <a:endCxn id="32" idx="0"/>
          </p:cNvCxnSpPr>
          <p:nvPr/>
        </p:nvCxnSpPr>
        <p:spPr>
          <a:xfrm>
            <a:off x="5689362" y="2200655"/>
            <a:ext cx="9556" cy="7266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2" name="Oval 91"/>
          <p:cNvSpPr/>
          <p:nvPr/>
        </p:nvSpPr>
        <p:spPr>
          <a:xfrm>
            <a:off x="3681730" y="773932"/>
            <a:ext cx="1320536" cy="610235"/>
          </a:xfrm>
          <a:prstGeom prst="ellipse">
            <a:avLst/>
          </a:prstGeom>
          <a:solidFill>
            <a:schemeClr val="bg1"/>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CName</a:t>
            </a:r>
          </a:p>
        </p:txBody>
      </p:sp>
      <p:sp>
        <p:nvSpPr>
          <p:cNvPr id="102" name="Oval 101"/>
          <p:cNvSpPr/>
          <p:nvPr/>
        </p:nvSpPr>
        <p:spPr>
          <a:xfrm>
            <a:off x="4958317" y="498722"/>
            <a:ext cx="1320536" cy="610235"/>
          </a:xfrm>
          <a:prstGeom prst="ellipse">
            <a:avLst/>
          </a:prstGeom>
          <a:solidFill>
            <a:schemeClr val="bg1"/>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CPhone</a:t>
            </a:r>
          </a:p>
        </p:txBody>
      </p:sp>
      <p:cxnSp>
        <p:nvCxnSpPr>
          <p:cNvPr id="94" name="Straight Connector 93"/>
          <p:cNvCxnSpPr>
            <a:stCxn id="102" idx="4"/>
          </p:cNvCxnSpPr>
          <p:nvPr/>
        </p:nvCxnSpPr>
        <p:spPr>
          <a:xfrm>
            <a:off x="5618585" y="1108957"/>
            <a:ext cx="0" cy="4767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4360413" y="1384167"/>
            <a:ext cx="427356" cy="4646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8" name="Oval 97"/>
          <p:cNvSpPr/>
          <p:nvPr/>
        </p:nvSpPr>
        <p:spPr>
          <a:xfrm>
            <a:off x="6925187" y="2771166"/>
            <a:ext cx="1022703" cy="444917"/>
          </a:xfrm>
          <a:prstGeom prst="ellipse">
            <a:avLst/>
          </a:prstGeom>
          <a:solidFill>
            <a:schemeClr val="bg1"/>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Paid</a:t>
            </a:r>
          </a:p>
        </p:txBody>
      </p:sp>
      <p:cxnSp>
        <p:nvCxnSpPr>
          <p:cNvPr id="100" name="Straight Connector 99"/>
          <p:cNvCxnSpPr/>
          <p:nvPr/>
        </p:nvCxnSpPr>
        <p:spPr>
          <a:xfrm>
            <a:off x="7437174" y="3219893"/>
            <a:ext cx="396821" cy="2408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5" name="Oval 104"/>
          <p:cNvSpPr/>
          <p:nvPr/>
        </p:nvSpPr>
        <p:spPr>
          <a:xfrm>
            <a:off x="4792593" y="5602923"/>
            <a:ext cx="1256850" cy="489902"/>
          </a:xfrm>
          <a:prstGeom prst="ellipse">
            <a:avLst/>
          </a:prstGeom>
          <a:solidFill>
            <a:schemeClr val="bg1"/>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Rules</a:t>
            </a:r>
          </a:p>
        </p:txBody>
      </p:sp>
      <p:sp>
        <p:nvSpPr>
          <p:cNvPr id="114" name="Oval 113"/>
          <p:cNvSpPr/>
          <p:nvPr/>
        </p:nvSpPr>
        <p:spPr>
          <a:xfrm>
            <a:off x="4803568" y="6154579"/>
            <a:ext cx="2005913" cy="489902"/>
          </a:xfrm>
          <a:prstGeom prst="ellipse">
            <a:avLst/>
          </a:prstGeom>
          <a:solidFill>
            <a:schemeClr val="bg1"/>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solidFill>
                  <a:schemeClr val="tx1"/>
                </a:solidFill>
              </a:rPr>
              <a:t>Res_person</a:t>
            </a:r>
            <a:endParaRPr lang="en-IN" dirty="0">
              <a:solidFill>
                <a:schemeClr val="tx1"/>
              </a:solidFill>
            </a:endParaRPr>
          </a:p>
        </p:txBody>
      </p:sp>
      <p:cxnSp>
        <p:nvCxnSpPr>
          <p:cNvPr id="112" name="Straight Connector 111"/>
          <p:cNvCxnSpPr/>
          <p:nvPr/>
        </p:nvCxnSpPr>
        <p:spPr>
          <a:xfrm flipV="1">
            <a:off x="6584620" y="6058297"/>
            <a:ext cx="168748" cy="166846"/>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26" name="Oval 125"/>
          <p:cNvSpPr/>
          <p:nvPr/>
        </p:nvSpPr>
        <p:spPr>
          <a:xfrm>
            <a:off x="6164060" y="4967964"/>
            <a:ext cx="1427190" cy="563930"/>
          </a:xfrm>
          <a:prstGeom prst="ellipse">
            <a:avLst/>
          </a:prstGeom>
          <a:solidFill>
            <a:schemeClr val="bg1"/>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Time</a:t>
            </a:r>
          </a:p>
        </p:txBody>
      </p:sp>
      <p:cxnSp>
        <p:nvCxnSpPr>
          <p:cNvPr id="125" name="Straight Connector 124"/>
          <p:cNvCxnSpPr>
            <a:stCxn id="105" idx="6"/>
            <a:endCxn id="12" idx="2"/>
          </p:cNvCxnSpPr>
          <p:nvPr/>
        </p:nvCxnSpPr>
        <p:spPr>
          <a:xfrm>
            <a:off x="6048808" y="5848509"/>
            <a:ext cx="389255" cy="0"/>
          </a:xfrm>
          <a:prstGeom prst="line">
            <a:avLst/>
          </a:prstGeom>
          <a:ln>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15364" name="Straight Connector 15363"/>
          <p:cNvCxnSpPr>
            <a:stCxn id="126" idx="6"/>
          </p:cNvCxnSpPr>
          <p:nvPr/>
        </p:nvCxnSpPr>
        <p:spPr>
          <a:xfrm flipV="1">
            <a:off x="7591250" y="5161004"/>
            <a:ext cx="214644" cy="889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368" name="TextBox 15367"/>
          <p:cNvSpPr txBox="1"/>
          <p:nvPr/>
        </p:nvSpPr>
        <p:spPr>
          <a:xfrm>
            <a:off x="5698917" y="2401594"/>
            <a:ext cx="739347" cy="369332"/>
          </a:xfrm>
          <a:prstGeom prst="rect">
            <a:avLst/>
          </a:prstGeom>
          <a:noFill/>
        </p:spPr>
        <p:txBody>
          <a:bodyPr wrap="square" rtlCol="0">
            <a:spAutoFit/>
          </a:bodyPr>
          <a:lstStyle/>
          <a:p>
            <a:r>
              <a:rPr lang="en-IN" dirty="0">
                <a:solidFill>
                  <a:schemeClr val="tx1"/>
                </a:solidFill>
              </a:rPr>
              <a:t>(1,1)</a:t>
            </a:r>
          </a:p>
        </p:txBody>
      </p:sp>
      <p:sp>
        <p:nvSpPr>
          <p:cNvPr id="15373" name="Oval 15372"/>
          <p:cNvSpPr/>
          <p:nvPr/>
        </p:nvSpPr>
        <p:spPr>
          <a:xfrm>
            <a:off x="6312564" y="722563"/>
            <a:ext cx="1226515" cy="607695"/>
          </a:xfrm>
          <a:prstGeom prst="ellipse">
            <a:avLst/>
          </a:prstGeom>
          <a:solidFill>
            <a:schemeClr val="bg1"/>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C_Id</a:t>
            </a:r>
          </a:p>
        </p:txBody>
      </p:sp>
      <p:cxnSp>
        <p:nvCxnSpPr>
          <p:cNvPr id="15375" name="Straight Connector 15374"/>
          <p:cNvCxnSpPr/>
          <p:nvPr/>
        </p:nvCxnSpPr>
        <p:spPr>
          <a:xfrm flipV="1">
            <a:off x="6584620" y="1329623"/>
            <a:ext cx="341202" cy="25539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77" name="Straight Connector 15376"/>
          <p:cNvCxnSpPr/>
          <p:nvPr/>
        </p:nvCxnSpPr>
        <p:spPr>
          <a:xfrm>
            <a:off x="6668994" y="1153795"/>
            <a:ext cx="533707"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矩形 19"/>
          <p:cNvSpPr/>
          <p:nvPr/>
        </p:nvSpPr>
        <p:spPr>
          <a:xfrm>
            <a:off x="196215" y="161290"/>
            <a:ext cx="3108960" cy="61277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altLang="zh-CN" sz="3200" b="1" i="0" u="none" strike="noStrike" kern="1200" cap="none" spc="0" normalizeH="0" baseline="0" noProof="0">
                <a:ln>
                  <a:noFill/>
                </a:ln>
                <a:solidFill>
                  <a:schemeClr val="lt1"/>
                </a:solidFill>
                <a:effectLst/>
                <a:uLnTx/>
                <a:uFillTx/>
                <a:latin typeface="Eras Demi ITC" panose="020B0805030504020804" charset="0"/>
                <a:ea typeface="+mn-ea"/>
                <a:cs typeface="Eras Demi ITC" panose="020B0805030504020804" charset="0"/>
              </a:rPr>
              <a:t>ER MODEL</a:t>
            </a:r>
          </a:p>
        </p:txBody>
      </p:sp>
    </p:spTree>
  </p:cSld>
  <p:clrMapOvr>
    <a:masterClrMapping/>
  </p:clrMapOvr>
  <p:transition>
    <p:split orient="vert" dir="in"/>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1" descr="Capture"/>
          <p:cNvPicPr>
            <a:picLocks noGrp="1" noChangeAspect="1"/>
          </p:cNvPicPr>
          <p:nvPr>
            <p:ph idx="1"/>
          </p:nvPr>
        </p:nvPicPr>
        <p:blipFill>
          <a:blip r:embed="rId2"/>
          <a:stretch>
            <a:fillRect/>
          </a:stretch>
        </p:blipFill>
        <p:spPr>
          <a:xfrm>
            <a:off x="355600" y="878205"/>
            <a:ext cx="8225790" cy="5751830"/>
          </a:xfrm>
          <a:prstGeom prst="rect">
            <a:avLst/>
          </a:prstGeom>
        </p:spPr>
      </p:pic>
      <p:sp>
        <p:nvSpPr>
          <p:cNvPr id="4" name="矩形 19"/>
          <p:cNvSpPr/>
          <p:nvPr/>
        </p:nvSpPr>
        <p:spPr>
          <a:xfrm>
            <a:off x="196215" y="161290"/>
            <a:ext cx="4297680" cy="61277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altLang="zh-CN" sz="3200" b="1" i="0" u="none" strike="noStrike" kern="1200" cap="none" spc="0" normalizeH="0" baseline="0" noProof="0">
                <a:ln>
                  <a:noFill/>
                </a:ln>
                <a:solidFill>
                  <a:schemeClr val="lt1"/>
                </a:solidFill>
                <a:effectLst/>
                <a:uLnTx/>
                <a:uFillTx/>
                <a:latin typeface="Eras Demi ITC" panose="020B0805030504020804" charset="0"/>
                <a:ea typeface="+mn-ea"/>
                <a:cs typeface="Eras Demi ITC" panose="020B0805030504020804" charset="0"/>
              </a:rPr>
              <a:t>ER to Table Mapping</a:t>
            </a:r>
          </a:p>
        </p:txBody>
      </p:sp>
    </p:spTree>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9"/>
          <p:cNvSpPr/>
          <p:nvPr/>
        </p:nvSpPr>
        <p:spPr>
          <a:xfrm>
            <a:off x="196215" y="207010"/>
            <a:ext cx="3583940" cy="612775"/>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altLang="zh-CN" sz="3200" b="1" i="0" u="none" strike="noStrike" kern="1200" cap="none" spc="0" normalizeH="0" baseline="0" noProof="0">
                <a:ln>
                  <a:noFill/>
                </a:ln>
                <a:solidFill>
                  <a:schemeClr val="lt1"/>
                </a:solidFill>
                <a:effectLst/>
                <a:uLnTx/>
                <a:uFillTx/>
                <a:latin typeface="Eras Demi ITC" panose="020B0805030504020804" charset="0"/>
                <a:ea typeface="+mn-ea"/>
                <a:cs typeface="Eras Demi ITC" panose="020B0805030504020804" charset="0"/>
              </a:rPr>
              <a:t>Sending Email</a:t>
            </a:r>
          </a:p>
        </p:txBody>
      </p:sp>
      <p:pic>
        <p:nvPicPr>
          <p:cNvPr id="3" name="Picture 2" descr="2"/>
          <p:cNvPicPr>
            <a:picLocks noChangeAspect="1"/>
          </p:cNvPicPr>
          <p:nvPr/>
        </p:nvPicPr>
        <p:blipFill>
          <a:blip r:embed="rId2"/>
          <a:stretch>
            <a:fillRect/>
          </a:stretch>
        </p:blipFill>
        <p:spPr>
          <a:xfrm>
            <a:off x="196215" y="1112578"/>
            <a:ext cx="9882505" cy="1943100"/>
          </a:xfrm>
          <a:prstGeom prst="rect">
            <a:avLst/>
          </a:prstGeom>
        </p:spPr>
      </p:pic>
      <p:sp>
        <p:nvSpPr>
          <p:cNvPr id="6" name="Text Box 5"/>
          <p:cNvSpPr txBox="1"/>
          <p:nvPr/>
        </p:nvSpPr>
        <p:spPr>
          <a:xfrm>
            <a:off x="161289" y="3509010"/>
            <a:ext cx="9952355" cy="829945"/>
          </a:xfrm>
          <a:prstGeom prst="rect">
            <a:avLst/>
          </a:prstGeom>
          <a:noFill/>
        </p:spPr>
        <p:txBody>
          <a:bodyPr wrap="square" rtlCol="0">
            <a:spAutoFit/>
          </a:bodyPr>
          <a:lstStyle/>
          <a:p>
            <a:r>
              <a:rPr lang="en-IN" altLang="en-US" sz="2400" b="1" dirty="0">
                <a:latin typeface="Eras Demi ITC" panose="020B0805030504020804" charset="0"/>
                <a:cs typeface="Eras Demi ITC" panose="020B0805030504020804" charset="0"/>
              </a:rPr>
              <a:t>we have added one more table to our database i.e., “</a:t>
            </a:r>
            <a:r>
              <a:rPr lang="en-IN" altLang="en-US" sz="2400" b="1" dirty="0" err="1">
                <a:latin typeface="Eras Demi ITC" panose="020B0805030504020804" charset="0"/>
                <a:cs typeface="Eras Demi ITC" panose="020B0805030504020804" charset="0"/>
              </a:rPr>
              <a:t>card_details”,which</a:t>
            </a:r>
            <a:r>
              <a:rPr lang="en-IN" altLang="en-US" sz="2400" b="1" dirty="0">
                <a:latin typeface="Eras Demi ITC" panose="020B0805030504020804" charset="0"/>
                <a:cs typeface="Eras Demi ITC" panose="020B0805030504020804" charset="0"/>
              </a:rPr>
              <a:t> stores the details of the card.</a:t>
            </a:r>
          </a:p>
        </p:txBody>
      </p:sp>
    </p:spTree>
  </p:cSld>
  <p:clrMapOvr>
    <a:masterClrMapping/>
  </p:clrMapOvr>
  <p:transition spd="slow">
    <p:wipe/>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TotalTime>
  <Words>784</Words>
  <Application>Microsoft Office PowerPoint</Application>
  <PresentationFormat>Widescreen</PresentationFormat>
  <Paragraphs>95</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Microsoft YaHei</vt:lpstr>
      <vt:lpstr>Arial</vt:lpstr>
      <vt:lpstr>Calibri</vt:lpstr>
      <vt:lpstr>Calibri Light</vt:lpstr>
      <vt:lpstr>Eras Demi ITC</vt:lpstr>
      <vt:lpstr>Microsoft New Tai Lue</vt:lpstr>
      <vt:lpstr>Trebuchet MS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china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Anarghya H</cp:lastModifiedBy>
  <cp:revision>43</cp:revision>
  <dcterms:created xsi:type="dcterms:W3CDTF">2015-10-15T12:39:00Z</dcterms:created>
  <dcterms:modified xsi:type="dcterms:W3CDTF">2019-11-30T06:17:50Z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1033-11.2.0.9052</vt:lpwstr>
  </property>
</Properties>
</file>

<file path=docProps/thumbnail.jpeg>
</file>